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6"/>
  </p:notesMasterIdLst>
  <p:sldIdLst>
    <p:sldId id="289" r:id="rId5"/>
    <p:sldId id="292" r:id="rId6"/>
    <p:sldId id="463" r:id="rId7"/>
    <p:sldId id="469" r:id="rId8"/>
    <p:sldId id="1030" r:id="rId9"/>
    <p:sldId id="761" r:id="rId10"/>
    <p:sldId id="1031" r:id="rId11"/>
    <p:sldId id="1033" r:id="rId12"/>
    <p:sldId id="1034" r:id="rId13"/>
    <p:sldId id="1056" r:id="rId14"/>
    <p:sldId id="1044" r:id="rId15"/>
    <p:sldId id="1027" r:id="rId16"/>
    <p:sldId id="1045" r:id="rId17"/>
    <p:sldId id="470" r:id="rId18"/>
    <p:sldId id="501" r:id="rId19"/>
    <p:sldId id="1035" r:id="rId20"/>
    <p:sldId id="1036" r:id="rId21"/>
    <p:sldId id="1037" r:id="rId22"/>
    <p:sldId id="1039" r:id="rId23"/>
    <p:sldId id="1040" r:id="rId24"/>
    <p:sldId id="1041" r:id="rId25"/>
    <p:sldId id="1038" r:id="rId26"/>
    <p:sldId id="1054" r:id="rId27"/>
    <p:sldId id="1046" r:id="rId28"/>
    <p:sldId id="1047" r:id="rId29"/>
    <p:sldId id="1048" r:id="rId30"/>
    <p:sldId id="1049" r:id="rId31"/>
    <p:sldId id="1050" r:id="rId32"/>
    <p:sldId id="1051" r:id="rId33"/>
    <p:sldId id="1052" r:id="rId34"/>
    <p:sldId id="105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56" userDrawn="1">
          <p15:clr>
            <a:srgbClr val="A4A3A4"/>
          </p15:clr>
        </p15:guide>
        <p15:guide id="2" pos="7272" userDrawn="1">
          <p15:clr>
            <a:srgbClr val="A4A3A4"/>
          </p15:clr>
        </p15:guide>
        <p15:guide id="3" pos="264" userDrawn="1">
          <p15:clr>
            <a:srgbClr val="A4A3A4"/>
          </p15:clr>
        </p15:guide>
        <p15:guide id="4" orient="horz" pos="3840" userDrawn="1">
          <p15:clr>
            <a:srgbClr val="A4A3A4"/>
          </p15:clr>
        </p15:guide>
        <p15:guide id="5" pos="408" userDrawn="1">
          <p15:clr>
            <a:srgbClr val="A4A3A4"/>
          </p15:clr>
        </p15:guide>
        <p15:guide id="6" orient="horz" pos="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ACCAFF0-F6F6-61A4-A691-1C806E1E643E}" name="Joevita Weah" initials="JW" userId="S::jweah@theshelbygroup.com::fe1ce0b2-f40d-4c9a-9520-6a8f8f50d06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hmed Yousif" initials="AY" lastIdx="2" clrIdx="0">
    <p:extLst>
      <p:ext uri="{19B8F6BF-5375-455C-9EA6-DF929625EA0E}">
        <p15:presenceInfo xmlns:p15="http://schemas.microsoft.com/office/powerpoint/2012/main" userId="S::ayousif@theshelbygroup.com::ca4a9467-ac6c-46b4-ae01-e50d8dd5d66d" providerId="AD"/>
      </p:ext>
    </p:extLst>
  </p:cmAuthor>
  <p:cmAuthor id="2" name="Charlie Pierre" initials="CP" lastIdx="21" clrIdx="1">
    <p:extLst>
      <p:ext uri="{19B8F6BF-5375-455C-9EA6-DF929625EA0E}">
        <p15:presenceInfo xmlns:p15="http://schemas.microsoft.com/office/powerpoint/2012/main" userId="S::cpierre@theshelbygroup.com::58299c4c-1846-4f07-ac6f-c0baf97f890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396D7"/>
    <a:srgbClr val="FFFFFF"/>
    <a:srgbClr val="DC4F56"/>
    <a:srgbClr val="758EBB"/>
    <a:srgbClr val="1A4B75"/>
    <a:srgbClr val="4282E5"/>
    <a:srgbClr val="1A4A79"/>
    <a:srgbClr val="3FB08B"/>
    <a:srgbClr val="407E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025"/>
    <p:restoredTop sz="94718"/>
  </p:normalViewPr>
  <p:slideViewPr>
    <p:cSldViewPr snapToGrid="0" showGuides="1">
      <p:cViewPr varScale="1">
        <p:scale>
          <a:sx n="62" d="100"/>
          <a:sy n="62" d="100"/>
        </p:scale>
        <p:origin x="1096" y="56"/>
      </p:cViewPr>
      <p:guideLst>
        <p:guide orient="horz" pos="1056"/>
        <p:guide pos="7272"/>
        <p:guide pos="264"/>
        <p:guide orient="horz" pos="3840"/>
        <p:guide pos="408"/>
        <p:guide orient="horz" pos="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6A6649-0970-D444-81C4-A354143388C8}" type="datetimeFigureOut">
              <a:rPr lang="en-US" smtClean="0"/>
              <a:t>5/24/2023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936737-5BC9-DB42-ABEE-238A4214F868}" type="slidenum">
              <a:rPr lang="en-US" smtClean="0"/>
              <a:t>‹#›</a:t>
            </a:fld>
            <a:endParaRPr lang="en-US"/>
          </a:p>
        </p:txBody>
      </p:sp>
    </p:spTree>
    <p:extLst>
      <p:ext uri="{BB962C8B-B14F-4D97-AF65-F5344CB8AC3E}">
        <p14:creationId xmlns:p14="http://schemas.microsoft.com/office/powerpoint/2010/main" val="1099536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A3E607-94AB-4840-8C00-2935C684FD76}" type="slidenum">
              <a:rPr lang="en-US" smtClean="0"/>
              <a:pPr/>
              <a:t>2</a:t>
            </a:fld>
            <a:endParaRPr lang="en-US"/>
          </a:p>
        </p:txBody>
      </p:sp>
    </p:spTree>
    <p:extLst>
      <p:ext uri="{BB962C8B-B14F-4D97-AF65-F5344CB8AC3E}">
        <p14:creationId xmlns:p14="http://schemas.microsoft.com/office/powerpoint/2010/main" val="2865152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936737-5BC9-DB42-ABEE-238A4214F868}" type="slidenum">
              <a:rPr lang="en-US" smtClean="0"/>
              <a:t>13</a:t>
            </a:fld>
            <a:endParaRPr lang="en-US"/>
          </a:p>
        </p:txBody>
      </p:sp>
    </p:spTree>
    <p:extLst>
      <p:ext uri="{BB962C8B-B14F-4D97-AF65-F5344CB8AC3E}">
        <p14:creationId xmlns:p14="http://schemas.microsoft.com/office/powerpoint/2010/main" val="3249164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936737-5BC9-DB42-ABEE-238A4214F868}" type="slidenum">
              <a:rPr lang="en-US" smtClean="0"/>
              <a:t>14</a:t>
            </a:fld>
            <a:endParaRPr lang="en-US"/>
          </a:p>
        </p:txBody>
      </p:sp>
    </p:spTree>
    <p:extLst>
      <p:ext uri="{BB962C8B-B14F-4D97-AF65-F5344CB8AC3E}">
        <p14:creationId xmlns:p14="http://schemas.microsoft.com/office/powerpoint/2010/main" val="301476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936737-5BC9-DB42-ABEE-238A4214F8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838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936737-5BC9-DB42-ABEE-238A4214F868}" type="slidenum">
              <a:rPr lang="en-US" smtClean="0"/>
              <a:t>4</a:t>
            </a:fld>
            <a:endParaRPr lang="en-US"/>
          </a:p>
        </p:txBody>
      </p:sp>
    </p:spTree>
    <p:extLst>
      <p:ext uri="{BB962C8B-B14F-4D97-AF65-F5344CB8AC3E}">
        <p14:creationId xmlns:p14="http://schemas.microsoft.com/office/powerpoint/2010/main" val="2951316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936737-5BC9-DB42-ABEE-238A4214F868}" type="slidenum">
              <a:rPr lang="en-US" smtClean="0"/>
              <a:t>5</a:t>
            </a:fld>
            <a:endParaRPr lang="en-US"/>
          </a:p>
        </p:txBody>
      </p:sp>
    </p:spTree>
    <p:extLst>
      <p:ext uri="{BB962C8B-B14F-4D97-AF65-F5344CB8AC3E}">
        <p14:creationId xmlns:p14="http://schemas.microsoft.com/office/powerpoint/2010/main" val="2072576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936737-5BC9-DB42-ABEE-238A4214F868}" type="slidenum">
              <a:rPr lang="en-US" smtClean="0"/>
              <a:t>6</a:t>
            </a:fld>
            <a:endParaRPr lang="en-US"/>
          </a:p>
        </p:txBody>
      </p:sp>
    </p:spTree>
    <p:extLst>
      <p:ext uri="{BB962C8B-B14F-4D97-AF65-F5344CB8AC3E}">
        <p14:creationId xmlns:p14="http://schemas.microsoft.com/office/powerpoint/2010/main" val="959288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936737-5BC9-DB42-ABEE-238A4214F868}" type="slidenum">
              <a:rPr lang="en-US" smtClean="0"/>
              <a:t>7</a:t>
            </a:fld>
            <a:endParaRPr lang="en-US"/>
          </a:p>
        </p:txBody>
      </p:sp>
    </p:spTree>
    <p:extLst>
      <p:ext uri="{BB962C8B-B14F-4D97-AF65-F5344CB8AC3E}">
        <p14:creationId xmlns:p14="http://schemas.microsoft.com/office/powerpoint/2010/main" val="3071431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936737-5BC9-DB42-ABEE-238A4214F868}" type="slidenum">
              <a:rPr lang="en-US" smtClean="0"/>
              <a:t>8</a:t>
            </a:fld>
            <a:endParaRPr lang="en-US"/>
          </a:p>
        </p:txBody>
      </p:sp>
    </p:spTree>
    <p:extLst>
      <p:ext uri="{BB962C8B-B14F-4D97-AF65-F5344CB8AC3E}">
        <p14:creationId xmlns:p14="http://schemas.microsoft.com/office/powerpoint/2010/main" val="1951869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936737-5BC9-DB42-ABEE-238A4214F868}" type="slidenum">
              <a:rPr lang="en-US" smtClean="0"/>
              <a:t>9</a:t>
            </a:fld>
            <a:endParaRPr lang="en-US"/>
          </a:p>
        </p:txBody>
      </p:sp>
    </p:spTree>
    <p:extLst>
      <p:ext uri="{BB962C8B-B14F-4D97-AF65-F5344CB8AC3E}">
        <p14:creationId xmlns:p14="http://schemas.microsoft.com/office/powerpoint/2010/main" val="374846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936737-5BC9-DB42-ABEE-238A4214F868}" type="slidenum">
              <a:rPr lang="en-US" smtClean="0"/>
              <a:t>11</a:t>
            </a:fld>
            <a:endParaRPr lang="en-US"/>
          </a:p>
        </p:txBody>
      </p:sp>
    </p:spTree>
    <p:extLst>
      <p:ext uri="{BB962C8B-B14F-4D97-AF65-F5344CB8AC3E}">
        <p14:creationId xmlns:p14="http://schemas.microsoft.com/office/powerpoint/2010/main" val="3215072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936737-5BC9-DB42-ABEE-238A4214F868}" type="slidenum">
              <a:rPr lang="en-US" smtClean="0"/>
              <a:t>12</a:t>
            </a:fld>
            <a:endParaRPr lang="en-US"/>
          </a:p>
        </p:txBody>
      </p:sp>
    </p:spTree>
    <p:extLst>
      <p:ext uri="{BB962C8B-B14F-4D97-AF65-F5344CB8AC3E}">
        <p14:creationId xmlns:p14="http://schemas.microsoft.com/office/powerpoint/2010/main" val="38766937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2" name="Title 1"/>
          <p:cNvSpPr>
            <a:spLocks noGrp="1"/>
          </p:cNvSpPr>
          <p:nvPr>
            <p:ph type="ctrTitle"/>
          </p:nvPr>
        </p:nvSpPr>
        <p:spPr>
          <a:xfrm>
            <a:off x="0" y="2787670"/>
            <a:ext cx="12192000" cy="760763"/>
          </a:xfrm>
        </p:spPr>
        <p:txBody>
          <a:bodyPr anchor="b">
            <a:noAutofit/>
          </a:bodyPr>
          <a:lstStyle>
            <a:lvl1pPr algn="ctr">
              <a:defRPr sz="3600" b="0" i="0">
                <a:solidFill>
                  <a:schemeClr val="bg1"/>
                </a:solidFill>
                <a:latin typeface="Arial" charset="0"/>
                <a:ea typeface="Arial" charset="0"/>
                <a:cs typeface="Arial" charset="0"/>
              </a:defRPr>
            </a:lvl1pPr>
          </a:lstStyle>
          <a:p>
            <a:r>
              <a:rPr lang="en-US"/>
              <a:t>Click to edit Master title style</a:t>
            </a:r>
          </a:p>
        </p:txBody>
      </p:sp>
      <p:sp>
        <p:nvSpPr>
          <p:cNvPr id="9" name="TextBox 8"/>
          <p:cNvSpPr txBox="1"/>
          <p:nvPr userDrawn="1"/>
        </p:nvSpPr>
        <p:spPr>
          <a:xfrm>
            <a:off x="0" y="6400799"/>
            <a:ext cx="12192000" cy="276999"/>
          </a:xfrm>
          <a:prstGeom prst="rect">
            <a:avLst/>
          </a:prstGeom>
          <a:noFill/>
        </p:spPr>
        <p:txBody>
          <a:bodyPr wrap="square" rtlCol="0">
            <a:spAutoFit/>
          </a:bodyPr>
          <a:lstStyle/>
          <a:p>
            <a:pPr algn="ctr"/>
            <a:r>
              <a:rPr lang="en-US" sz="1200" b="0" i="0">
                <a:solidFill>
                  <a:schemeClr val="bg1"/>
                </a:solidFill>
                <a:latin typeface="Arial" charset="0"/>
                <a:ea typeface="Arial" charset="0"/>
                <a:cs typeface="Arial" charset="0"/>
              </a:rPr>
              <a:t>PROCUREMENT IS A JOURNEY  |  WHERE ARE YOU GOING?</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31158" y="457200"/>
            <a:ext cx="1929684" cy="1025308"/>
          </a:xfrm>
          <a:prstGeom prst="rect">
            <a:avLst/>
          </a:prstGeom>
        </p:spPr>
      </p:pic>
    </p:spTree>
    <p:extLst>
      <p:ext uri="{BB962C8B-B14F-4D97-AF65-F5344CB8AC3E}">
        <p14:creationId xmlns:p14="http://schemas.microsoft.com/office/powerpoint/2010/main" val="2125754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1"/>
            <a:ext cx="12191998" cy="6857999"/>
          </a:xfrm>
          <a:prstGeom prst="rect">
            <a:avLst/>
          </a:prstGeom>
        </p:spPr>
      </p:pic>
      <p:sp>
        <p:nvSpPr>
          <p:cNvPr id="4" name="Text Placeholder 5"/>
          <p:cNvSpPr>
            <a:spLocks noGrp="1"/>
          </p:cNvSpPr>
          <p:nvPr>
            <p:ph type="body" sz="quarter" idx="10" hasCustomPrompt="1"/>
          </p:nvPr>
        </p:nvSpPr>
        <p:spPr>
          <a:xfrm>
            <a:off x="0" y="2510726"/>
            <a:ext cx="12192000" cy="2153556"/>
          </a:xfrm>
        </p:spPr>
        <p:txBody>
          <a:bodyPr>
            <a:normAutofit/>
          </a:bodyPr>
          <a:lstStyle>
            <a:lvl1pPr marL="0" indent="0" algn="ctr">
              <a:buFontTx/>
              <a:buNone/>
              <a:defRPr sz="3600" baseline="0">
                <a:solidFill>
                  <a:schemeClr val="bg1"/>
                </a:solidFill>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a:t>Click to Insert Section Title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1"/>
            <a:ext cx="12191998" cy="6857999"/>
          </a:xfrm>
          <a:prstGeom prst="rect">
            <a:avLst/>
          </a:prstGeom>
        </p:spPr>
      </p:pic>
      <p:sp>
        <p:nvSpPr>
          <p:cNvPr id="4" name="Text Placeholder 5"/>
          <p:cNvSpPr>
            <a:spLocks noGrp="1"/>
          </p:cNvSpPr>
          <p:nvPr>
            <p:ph type="body" sz="quarter" idx="10" hasCustomPrompt="1"/>
          </p:nvPr>
        </p:nvSpPr>
        <p:spPr>
          <a:xfrm>
            <a:off x="0" y="2510726"/>
            <a:ext cx="12192000" cy="2153556"/>
          </a:xfrm>
        </p:spPr>
        <p:txBody>
          <a:bodyPr>
            <a:normAutofit/>
          </a:bodyPr>
          <a:lstStyle>
            <a:lvl1pPr marL="0" indent="0" algn="ctr">
              <a:buFontTx/>
              <a:buNone/>
              <a:defRPr sz="3600" baseline="0">
                <a:solidFill>
                  <a:schemeClr val="bg1"/>
                </a:solidFill>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a:t>Click to Insert Section Title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1"/>
            <a:ext cx="12191998" cy="6857999"/>
          </a:xfrm>
          <a:prstGeom prst="rect">
            <a:avLst/>
          </a:prstGeom>
        </p:spPr>
      </p:pic>
      <p:sp>
        <p:nvSpPr>
          <p:cNvPr id="4" name="Text Placeholder 5"/>
          <p:cNvSpPr>
            <a:spLocks noGrp="1"/>
          </p:cNvSpPr>
          <p:nvPr>
            <p:ph type="body" sz="quarter" idx="10" hasCustomPrompt="1"/>
          </p:nvPr>
        </p:nvSpPr>
        <p:spPr>
          <a:xfrm>
            <a:off x="0" y="2510726"/>
            <a:ext cx="12192000" cy="2153556"/>
          </a:xfrm>
        </p:spPr>
        <p:txBody>
          <a:bodyPr>
            <a:normAutofit/>
          </a:bodyPr>
          <a:lstStyle>
            <a:lvl1pPr marL="0" indent="0" algn="ctr">
              <a:buFontTx/>
              <a:buNone/>
              <a:defRPr sz="3600" baseline="0">
                <a:solidFill>
                  <a:schemeClr val="bg1"/>
                </a:solidFill>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a:t>Click to Insert Section Title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1"/>
            <a:ext cx="12191998" cy="6857999"/>
          </a:xfrm>
          <a:prstGeom prst="rect">
            <a:avLst/>
          </a:prstGeom>
        </p:spPr>
      </p:pic>
      <p:sp>
        <p:nvSpPr>
          <p:cNvPr id="4" name="Text Placeholder 5"/>
          <p:cNvSpPr>
            <a:spLocks noGrp="1"/>
          </p:cNvSpPr>
          <p:nvPr>
            <p:ph type="body" sz="quarter" idx="10" hasCustomPrompt="1"/>
          </p:nvPr>
        </p:nvSpPr>
        <p:spPr>
          <a:xfrm>
            <a:off x="0" y="2510726"/>
            <a:ext cx="12192000" cy="2153556"/>
          </a:xfrm>
        </p:spPr>
        <p:txBody>
          <a:bodyPr>
            <a:normAutofit/>
          </a:bodyPr>
          <a:lstStyle>
            <a:lvl1pPr marL="0" indent="0" algn="ctr">
              <a:buFontTx/>
              <a:buNone/>
              <a:defRPr sz="3600" baseline="0">
                <a:solidFill>
                  <a:schemeClr val="bg1"/>
                </a:solidFill>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a:t>Click to Insert Section Title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1"/>
            <a:ext cx="12191998" cy="6857999"/>
          </a:xfrm>
          <a:prstGeom prst="rect">
            <a:avLst/>
          </a:prstGeom>
        </p:spPr>
      </p:pic>
      <p:sp>
        <p:nvSpPr>
          <p:cNvPr id="4" name="Text Placeholder 5"/>
          <p:cNvSpPr>
            <a:spLocks noGrp="1"/>
          </p:cNvSpPr>
          <p:nvPr>
            <p:ph type="body" sz="quarter" idx="10" hasCustomPrompt="1"/>
          </p:nvPr>
        </p:nvSpPr>
        <p:spPr>
          <a:xfrm>
            <a:off x="0" y="2510726"/>
            <a:ext cx="12192000" cy="2153556"/>
          </a:xfrm>
        </p:spPr>
        <p:txBody>
          <a:bodyPr>
            <a:normAutofit/>
          </a:bodyPr>
          <a:lstStyle>
            <a:lvl1pPr marL="0" indent="0" algn="ctr">
              <a:buFontTx/>
              <a:buNone/>
              <a:defRPr sz="3600" baseline="0">
                <a:solidFill>
                  <a:schemeClr val="bg1"/>
                </a:solidFill>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a:t>Click to Insert Section Title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1"/>
            <a:ext cx="12191998" cy="6857999"/>
          </a:xfrm>
          <a:prstGeom prst="rect">
            <a:avLst/>
          </a:prstGeom>
        </p:spPr>
      </p:pic>
      <p:sp>
        <p:nvSpPr>
          <p:cNvPr id="4" name="Text Placeholder 5"/>
          <p:cNvSpPr>
            <a:spLocks noGrp="1"/>
          </p:cNvSpPr>
          <p:nvPr>
            <p:ph type="body" sz="quarter" idx="10" hasCustomPrompt="1"/>
          </p:nvPr>
        </p:nvSpPr>
        <p:spPr>
          <a:xfrm>
            <a:off x="0" y="2510726"/>
            <a:ext cx="12192000" cy="2153556"/>
          </a:xfrm>
        </p:spPr>
        <p:txBody>
          <a:bodyPr>
            <a:normAutofit/>
          </a:bodyPr>
          <a:lstStyle>
            <a:lvl1pPr marL="0" indent="0" algn="ctr">
              <a:buFontTx/>
              <a:buNone/>
              <a:defRPr sz="3600" baseline="0">
                <a:solidFill>
                  <a:schemeClr val="bg1"/>
                </a:solidFill>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a:t>Click to Insert Section Title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1"/>
            <a:ext cx="12191998" cy="6857999"/>
          </a:xfrm>
          <a:prstGeom prst="rect">
            <a:avLst/>
          </a:prstGeom>
        </p:spPr>
      </p:pic>
      <p:sp>
        <p:nvSpPr>
          <p:cNvPr id="4" name="Text Placeholder 5"/>
          <p:cNvSpPr>
            <a:spLocks noGrp="1"/>
          </p:cNvSpPr>
          <p:nvPr>
            <p:ph type="body" sz="quarter" idx="10" hasCustomPrompt="1"/>
          </p:nvPr>
        </p:nvSpPr>
        <p:spPr>
          <a:xfrm>
            <a:off x="-1" y="3011058"/>
            <a:ext cx="12192000" cy="2153556"/>
          </a:xfrm>
        </p:spPr>
        <p:txBody>
          <a:bodyPr>
            <a:normAutofit/>
          </a:bodyPr>
          <a:lstStyle>
            <a:lvl1pPr marL="0" indent="0" algn="ctr">
              <a:buFontTx/>
              <a:buNone/>
              <a:defRPr sz="3600" baseline="0">
                <a:solidFill>
                  <a:schemeClr val="bg1"/>
                </a:solidFill>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a:t>Click to Insert Section Title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4" name="Text Placeholder 5"/>
          <p:cNvSpPr>
            <a:spLocks noGrp="1"/>
          </p:cNvSpPr>
          <p:nvPr>
            <p:ph type="body" sz="quarter" idx="10" hasCustomPrompt="1"/>
          </p:nvPr>
        </p:nvSpPr>
        <p:spPr>
          <a:xfrm>
            <a:off x="0" y="2510726"/>
            <a:ext cx="12192000" cy="2153556"/>
          </a:xfrm>
        </p:spPr>
        <p:txBody>
          <a:bodyPr>
            <a:normAutofit/>
          </a:bodyPr>
          <a:lstStyle>
            <a:lvl1pPr marL="0" indent="0" algn="ctr">
              <a:buFontTx/>
              <a:buNone/>
              <a:defRPr sz="3600" baseline="0">
                <a:solidFill>
                  <a:schemeClr val="bg1"/>
                </a:solidFill>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a:t>Click to Insert Section Title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0" cy="6857999"/>
          </a:xfrm>
          <a:prstGeom prst="rect">
            <a:avLst/>
          </a:prstGeom>
        </p:spPr>
      </p:pic>
      <p:sp>
        <p:nvSpPr>
          <p:cNvPr id="4" name="Text Placeholder 5"/>
          <p:cNvSpPr>
            <a:spLocks noGrp="1"/>
          </p:cNvSpPr>
          <p:nvPr>
            <p:ph type="body" sz="quarter" idx="10" hasCustomPrompt="1"/>
          </p:nvPr>
        </p:nvSpPr>
        <p:spPr>
          <a:xfrm>
            <a:off x="0" y="2510726"/>
            <a:ext cx="12192000" cy="2153556"/>
          </a:xfrm>
        </p:spPr>
        <p:txBody>
          <a:bodyPr>
            <a:normAutofit/>
          </a:bodyPr>
          <a:lstStyle>
            <a:lvl1pPr marL="0" indent="0" algn="ctr">
              <a:buFontTx/>
              <a:buNone/>
              <a:defRPr sz="3600" baseline="0">
                <a:solidFill>
                  <a:schemeClr val="bg1"/>
                </a:solidFill>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a:t>Click to Insert Section Title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1" cy="6858000"/>
          </a:xfrm>
          <a:prstGeom prst="rect">
            <a:avLst/>
          </a:prstGeom>
        </p:spPr>
      </p:pic>
      <p:sp>
        <p:nvSpPr>
          <p:cNvPr id="11" name="Text Placeholder 5"/>
          <p:cNvSpPr>
            <a:spLocks noGrp="1"/>
          </p:cNvSpPr>
          <p:nvPr>
            <p:ph type="body" sz="quarter" idx="10" hasCustomPrompt="1"/>
          </p:nvPr>
        </p:nvSpPr>
        <p:spPr>
          <a:xfrm>
            <a:off x="0" y="2510725"/>
            <a:ext cx="12192000" cy="2060569"/>
          </a:xfrm>
        </p:spPr>
        <p:txBody>
          <a:bodyPr>
            <a:normAutofit/>
          </a:bodyPr>
          <a:lstStyle>
            <a:lvl1pPr marL="0" indent="0" algn="ctr">
              <a:buFontTx/>
              <a:buNone/>
              <a:defRPr sz="3600" baseline="0">
                <a:solidFill>
                  <a:schemeClr val="bg1"/>
                </a:solidFill>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a:t>Click to Insert Section Title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838200" y="2216927"/>
            <a:ext cx="10515600" cy="1095506"/>
          </a:xfrm>
        </p:spPr>
        <p:txBody>
          <a:bodyPr/>
          <a:lstStyle>
            <a:lvl1pPr algn="ctr">
              <a:defRPr>
                <a:solidFill>
                  <a:schemeClr val="bg1"/>
                </a:solidFill>
              </a:defRPr>
            </a:lvl1pPr>
          </a:lstStyle>
          <a:p>
            <a:r>
              <a:rPr lang="en-US"/>
              <a:t>Click to edit Master title style</a:t>
            </a:r>
          </a:p>
        </p:txBody>
      </p:sp>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31158" y="457200"/>
            <a:ext cx="1929684" cy="1025308"/>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08488"/>
            <a:ext cx="12192000" cy="6966488"/>
          </a:xfrm>
          <a:prstGeom prst="rect">
            <a:avLst/>
          </a:prstGeom>
        </p:spPr>
      </p:pic>
      <p:sp>
        <p:nvSpPr>
          <p:cNvPr id="4" name="Text Placeholder 5"/>
          <p:cNvSpPr>
            <a:spLocks noGrp="1"/>
          </p:cNvSpPr>
          <p:nvPr>
            <p:ph type="body" sz="quarter" idx="10" hasCustomPrompt="1"/>
          </p:nvPr>
        </p:nvSpPr>
        <p:spPr>
          <a:xfrm>
            <a:off x="0" y="2510726"/>
            <a:ext cx="12192000" cy="2153556"/>
          </a:xfrm>
        </p:spPr>
        <p:txBody>
          <a:bodyPr>
            <a:normAutofit/>
          </a:bodyPr>
          <a:lstStyle>
            <a:lvl1pPr marL="0" indent="0" algn="ctr">
              <a:buFontTx/>
              <a:buNone/>
              <a:defRPr sz="3600" baseline="0">
                <a:solidFill>
                  <a:schemeClr val="bg1"/>
                </a:solidFill>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a:t>Click to Insert Section Title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pic>
        <p:nvPicPr>
          <p:cNvPr id="8" name="Picture 7" descr="Screen Shot 2017-02-23 at 6.59.58 AM.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Text Placeholder 5"/>
          <p:cNvSpPr>
            <a:spLocks noGrp="1"/>
          </p:cNvSpPr>
          <p:nvPr>
            <p:ph type="body" sz="quarter" idx="10" hasCustomPrompt="1"/>
          </p:nvPr>
        </p:nvSpPr>
        <p:spPr>
          <a:xfrm>
            <a:off x="0" y="2510726"/>
            <a:ext cx="12192000" cy="2153556"/>
          </a:xfrm>
        </p:spPr>
        <p:txBody>
          <a:bodyPr>
            <a:normAutofit/>
          </a:bodyPr>
          <a:lstStyle>
            <a:lvl1pPr marL="0" indent="0" algn="ctr">
              <a:buFontTx/>
              <a:buNone/>
              <a:defRPr sz="3600" baseline="0">
                <a:solidFill>
                  <a:schemeClr val="bg1"/>
                </a:solidFill>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a:t>Click to Insert Section Title</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pic>
        <p:nvPicPr>
          <p:cNvPr id="6" name="Picture 5" descr="Screen Shot 2017-02-23 at 6.27.02 AM.png"/>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b="-5764"/>
          <a:stretch/>
        </p:blipFill>
        <p:spPr>
          <a:xfrm>
            <a:off x="1" y="1"/>
            <a:ext cx="12192000" cy="7271178"/>
          </a:xfrm>
          <a:prstGeom prst="rect">
            <a:avLst/>
          </a:prstGeom>
        </p:spPr>
      </p:pic>
      <p:sp>
        <p:nvSpPr>
          <p:cNvPr id="4" name="Text Placeholder 5"/>
          <p:cNvSpPr>
            <a:spLocks noGrp="1"/>
          </p:cNvSpPr>
          <p:nvPr>
            <p:ph type="body" sz="quarter" idx="10" hasCustomPrompt="1"/>
          </p:nvPr>
        </p:nvSpPr>
        <p:spPr>
          <a:xfrm>
            <a:off x="0" y="2526224"/>
            <a:ext cx="12192000" cy="2138057"/>
          </a:xfrm>
        </p:spPr>
        <p:txBody>
          <a:bodyPr>
            <a:normAutofit/>
          </a:bodyPr>
          <a:lstStyle>
            <a:lvl1pPr marL="0" indent="0" algn="ctr">
              <a:buFontTx/>
              <a:buNone/>
              <a:defRPr sz="3600" baseline="0">
                <a:solidFill>
                  <a:schemeClr val="bg1"/>
                </a:solidFill>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a:t>Click to Insert Section Title</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pic>
        <p:nvPicPr>
          <p:cNvPr id="6" name="Picture 5" descr="Screen Shot 2017-02-23 at 6.27.02 AM.png"/>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b="-5764"/>
          <a:stretch/>
        </p:blipFill>
        <p:spPr>
          <a:xfrm>
            <a:off x="1" y="1"/>
            <a:ext cx="12192000" cy="7271178"/>
          </a:xfrm>
          <a:prstGeom prst="rect">
            <a:avLst/>
          </a:prstGeom>
        </p:spPr>
      </p:pic>
      <p:sp>
        <p:nvSpPr>
          <p:cNvPr id="4" name="Text Placeholder 5"/>
          <p:cNvSpPr>
            <a:spLocks noGrp="1"/>
          </p:cNvSpPr>
          <p:nvPr>
            <p:ph type="body" sz="quarter" idx="10" hasCustomPrompt="1"/>
          </p:nvPr>
        </p:nvSpPr>
        <p:spPr>
          <a:xfrm>
            <a:off x="0" y="2526224"/>
            <a:ext cx="12192000" cy="2138057"/>
          </a:xfrm>
        </p:spPr>
        <p:txBody>
          <a:bodyPr>
            <a:normAutofit/>
          </a:bodyPr>
          <a:lstStyle>
            <a:lvl1pPr marL="0" indent="0" algn="ctr">
              <a:buFontTx/>
              <a:buNone/>
              <a:defRPr sz="3600" baseline="0">
                <a:solidFill>
                  <a:schemeClr val="bg1"/>
                </a:solidFill>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a:t>Click to Insert Section Title</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75543"/>
          </a:xfrm>
          <a:prstGeom prst="rect">
            <a:avLst/>
          </a:prstGeom>
        </p:spPr>
      </p:pic>
      <p:sp>
        <p:nvSpPr>
          <p:cNvPr id="4" name="Text Placeholder 5"/>
          <p:cNvSpPr>
            <a:spLocks noGrp="1"/>
          </p:cNvSpPr>
          <p:nvPr>
            <p:ph type="body" sz="quarter" idx="10" hasCustomPrompt="1"/>
          </p:nvPr>
        </p:nvSpPr>
        <p:spPr>
          <a:xfrm>
            <a:off x="0" y="2510726"/>
            <a:ext cx="12192000" cy="2153556"/>
          </a:xfrm>
        </p:spPr>
        <p:txBody>
          <a:bodyPr>
            <a:normAutofit/>
          </a:bodyPr>
          <a:lstStyle>
            <a:lvl1pPr marL="0" indent="0" algn="ctr">
              <a:buFontTx/>
              <a:buNone/>
              <a:defRPr sz="3600" baseline="0">
                <a:solidFill>
                  <a:schemeClr val="bg1"/>
                </a:solidFill>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a:t>Click to Insert Section Title</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1"/>
          </a:xfrm>
          <a:prstGeom prst="rect">
            <a:avLst/>
          </a:prstGeom>
        </p:spPr>
      </p:pic>
      <p:sp>
        <p:nvSpPr>
          <p:cNvPr id="4" name="Text Placeholder 5"/>
          <p:cNvSpPr>
            <a:spLocks noGrp="1"/>
          </p:cNvSpPr>
          <p:nvPr>
            <p:ph type="body" sz="quarter" idx="10" hasCustomPrompt="1"/>
          </p:nvPr>
        </p:nvSpPr>
        <p:spPr>
          <a:xfrm>
            <a:off x="0" y="2510726"/>
            <a:ext cx="12192000" cy="2153556"/>
          </a:xfrm>
        </p:spPr>
        <p:txBody>
          <a:bodyPr>
            <a:normAutofit/>
          </a:bodyPr>
          <a:lstStyle>
            <a:lvl1pPr marL="0" indent="0" algn="ctr">
              <a:buFontTx/>
              <a:buNone/>
              <a:defRPr sz="3600" baseline="0">
                <a:solidFill>
                  <a:schemeClr val="bg1"/>
                </a:solidFill>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a:t>Click to Insert Section Title</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4" name="Text Placeholder 5"/>
          <p:cNvSpPr>
            <a:spLocks noGrp="1"/>
          </p:cNvSpPr>
          <p:nvPr>
            <p:ph type="body" sz="quarter" idx="10" hasCustomPrompt="1"/>
          </p:nvPr>
        </p:nvSpPr>
        <p:spPr>
          <a:xfrm>
            <a:off x="0" y="2510724"/>
            <a:ext cx="12192000" cy="2153557"/>
          </a:xfrm>
        </p:spPr>
        <p:txBody>
          <a:bodyPr>
            <a:normAutofit/>
          </a:bodyPr>
          <a:lstStyle>
            <a:lvl1pPr marL="0" indent="0" algn="ctr">
              <a:buFontTx/>
              <a:buNone/>
              <a:defRPr sz="3600" baseline="0">
                <a:solidFill>
                  <a:schemeClr val="bg1"/>
                </a:solidFill>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a:t>Click to Insert Section Title</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3043936"/>
          </a:xfrm>
          <a:prstGeom prst="rect">
            <a:avLst/>
          </a:prstGeom>
        </p:spPr>
      </p:pic>
      <p:sp>
        <p:nvSpPr>
          <p:cNvPr id="2" name="Title 1"/>
          <p:cNvSpPr>
            <a:spLocks noGrp="1"/>
          </p:cNvSpPr>
          <p:nvPr>
            <p:ph type="ctrTitle"/>
          </p:nvPr>
        </p:nvSpPr>
        <p:spPr>
          <a:xfrm>
            <a:off x="0" y="3530620"/>
            <a:ext cx="12192000" cy="760763"/>
          </a:xfrm>
        </p:spPr>
        <p:txBody>
          <a:bodyPr anchor="b">
            <a:noAutofit/>
          </a:bodyPr>
          <a:lstStyle>
            <a:lvl1pPr algn="ctr">
              <a:defRPr sz="3600" b="0" i="0">
                <a:solidFill>
                  <a:schemeClr val="tx1"/>
                </a:solidFill>
                <a:latin typeface="Arial" charset="0"/>
                <a:ea typeface="Arial" charset="0"/>
                <a:cs typeface="Arial" charset="0"/>
              </a:defRPr>
            </a:lvl1pPr>
          </a:lstStyle>
          <a:p>
            <a:r>
              <a:rPr lang="en-US"/>
              <a:t>Click to edit Master title style</a:t>
            </a:r>
          </a:p>
        </p:txBody>
      </p:sp>
      <p:sp>
        <p:nvSpPr>
          <p:cNvPr id="9" name="TextBox 8"/>
          <p:cNvSpPr txBox="1"/>
          <p:nvPr userDrawn="1"/>
        </p:nvSpPr>
        <p:spPr>
          <a:xfrm>
            <a:off x="0" y="2706320"/>
            <a:ext cx="12192000" cy="276999"/>
          </a:xfrm>
          <a:prstGeom prst="rect">
            <a:avLst/>
          </a:prstGeom>
          <a:noFill/>
        </p:spPr>
        <p:txBody>
          <a:bodyPr wrap="square" rtlCol="0">
            <a:spAutoFit/>
          </a:bodyPr>
          <a:lstStyle/>
          <a:p>
            <a:pPr algn="ctr"/>
            <a:r>
              <a:rPr lang="en-US" sz="1200" b="0" i="0">
                <a:solidFill>
                  <a:schemeClr val="bg1"/>
                </a:solidFill>
                <a:latin typeface="Arial" charset="0"/>
                <a:ea typeface="Arial" charset="0"/>
                <a:cs typeface="Arial" charset="0"/>
              </a:rPr>
              <a:t>PROCUREMENT IS A JOURNEY  |  WHERE ARE YOU GOING?</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31158" y="457200"/>
            <a:ext cx="1929684" cy="1025308"/>
          </a:xfrm>
          <a:prstGeom prst="rect">
            <a:avLst/>
          </a:prstGeom>
        </p:spPr>
      </p:pic>
      <p:sp>
        <p:nvSpPr>
          <p:cNvPr id="5" name="Text Placeholder 4"/>
          <p:cNvSpPr>
            <a:spLocks noGrp="1"/>
          </p:cNvSpPr>
          <p:nvPr>
            <p:ph type="body" sz="quarter" idx="10" hasCustomPrompt="1"/>
          </p:nvPr>
        </p:nvSpPr>
        <p:spPr>
          <a:xfrm>
            <a:off x="0" y="4694238"/>
            <a:ext cx="12192000" cy="395922"/>
          </a:xfrm>
        </p:spPr>
        <p:txBody>
          <a:bodyPr>
            <a:normAutofit/>
          </a:bodyPr>
          <a:lstStyle>
            <a:lvl1pPr marL="0" indent="0" algn="ctr">
              <a:buFontTx/>
              <a:buNone/>
              <a:defRPr sz="1800" b="1"/>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a:t>Click to insert date</a:t>
            </a:r>
          </a:p>
        </p:txBody>
      </p:sp>
      <p:sp>
        <p:nvSpPr>
          <p:cNvPr id="10" name="Slide Number Placeholder 4"/>
          <p:cNvSpPr>
            <a:spLocks noGrp="1"/>
          </p:cNvSpPr>
          <p:nvPr>
            <p:ph type="sldNum" sz="quarter" idx="4"/>
          </p:nvPr>
        </p:nvSpPr>
        <p:spPr>
          <a:xfrm>
            <a:off x="9513277" y="6356350"/>
            <a:ext cx="2477083" cy="360927"/>
          </a:xfrm>
          <a:prstGeom prst="rect">
            <a:avLst/>
          </a:prstGeom>
        </p:spPr>
        <p:txBody>
          <a:bodyPr vert="horz" lIns="91440" tIns="45720" rIns="91440" bIns="45720" rtlCol="0" anchor="ctr"/>
          <a:lstStyle>
            <a:lvl1pPr algn="r">
              <a:defRPr sz="1200">
                <a:solidFill>
                  <a:schemeClr val="tx1">
                    <a:tint val="75000"/>
                  </a:schemeClr>
                </a:solidFill>
              </a:defRPr>
            </a:lvl1pPr>
          </a:lstStyle>
          <a:p>
            <a:fld id="{CBFB88E1-CA15-1F4A-A31D-1F6C81950027}" type="slidenum">
              <a:rPr lang="en-US" smtClean="0"/>
              <a:t>‹#›</a:t>
            </a:fld>
            <a:endParaRPr lang="en-US"/>
          </a:p>
        </p:txBody>
      </p:sp>
    </p:spTree>
    <p:extLst>
      <p:ext uri="{BB962C8B-B14F-4D97-AF65-F5344CB8AC3E}">
        <p14:creationId xmlns:p14="http://schemas.microsoft.com/office/powerpoint/2010/main" val="17326916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bwMode="gray">
          <a:xfrm>
            <a:off x="731520" y="487680"/>
            <a:ext cx="10728960" cy="914400"/>
          </a:xfrm>
        </p:spPr>
        <p:txBody>
          <a:bodyPr/>
          <a:lstStyle/>
          <a:p>
            <a:r>
              <a:rPr lang="en-US"/>
              <a:t>Click to edit Master title style</a:t>
            </a:r>
          </a:p>
        </p:txBody>
      </p:sp>
      <p:sp>
        <p:nvSpPr>
          <p:cNvPr id="3" name="Content Placeholder 2"/>
          <p:cNvSpPr>
            <a:spLocks noGrp="1"/>
          </p:cNvSpPr>
          <p:nvPr>
            <p:ph sz="half" idx="1"/>
          </p:nvPr>
        </p:nvSpPr>
        <p:spPr bwMode="gray">
          <a:xfrm>
            <a:off x="731520" y="1584960"/>
            <a:ext cx="5242560" cy="4632960"/>
          </a:xfrm>
        </p:spPr>
        <p:txBody>
          <a:bodyPr>
            <a:normAutofit/>
          </a:bodyPr>
          <a:lstStyle>
            <a:lvl1pPr>
              <a:defRPr sz="2133"/>
            </a:lvl1pPr>
            <a:lvl2pPr>
              <a:defRPr sz="2000"/>
            </a:lvl2pPr>
            <a:lvl3pPr>
              <a:defRPr sz="2000"/>
            </a:lvl3pPr>
            <a:lvl4pPr>
              <a:defRPr sz="2000"/>
            </a:lvl4pPr>
            <a:lvl5pPr>
              <a:defRPr sz="20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bwMode="gray">
          <a:xfrm>
            <a:off x="6217920" y="1584960"/>
            <a:ext cx="5242560" cy="4632960"/>
          </a:xfrm>
        </p:spPr>
        <p:txBody>
          <a:bodyPr>
            <a:normAutofit/>
          </a:bodyPr>
          <a:lstStyle>
            <a:lvl1pPr>
              <a:defRPr sz="2133"/>
            </a:lvl1pPr>
            <a:lvl2pPr>
              <a:defRPr sz="2000"/>
            </a:lvl2pPr>
            <a:lvl3pPr>
              <a:defRPr sz="2000"/>
            </a:lvl3pPr>
            <a:lvl4pPr>
              <a:defRPr sz="2000"/>
            </a:lvl4pPr>
            <a:lvl5pPr>
              <a:defRPr sz="20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bwMode="gray"/>
        <p:txBody>
          <a:bodyPr/>
          <a:lstStyle/>
          <a:p>
            <a:endParaRPr lang="en-US"/>
          </a:p>
        </p:txBody>
      </p:sp>
      <p:sp>
        <p:nvSpPr>
          <p:cNvPr id="6" name="Footer Placeholder 5"/>
          <p:cNvSpPr>
            <a:spLocks noGrp="1"/>
          </p:cNvSpPr>
          <p:nvPr>
            <p:ph type="ftr" sz="quarter" idx="11"/>
          </p:nvPr>
        </p:nvSpPr>
        <p:spPr bwMode="gray"/>
        <p:txBody>
          <a:bodyPr/>
          <a:lstStyle/>
          <a:p>
            <a:endParaRPr lang="en-US"/>
          </a:p>
        </p:txBody>
      </p:sp>
      <p:sp>
        <p:nvSpPr>
          <p:cNvPr id="7" name="Slide Number Placeholder 6"/>
          <p:cNvSpPr>
            <a:spLocks noGrp="1"/>
          </p:cNvSpPr>
          <p:nvPr>
            <p:ph type="sldNum" sz="quarter" idx="12"/>
          </p:nvPr>
        </p:nvSpPr>
        <p:spPr bwMode="gray"/>
        <p:txBody>
          <a:bodyPr/>
          <a:lstStyle/>
          <a:p>
            <a:fld id="{CDBA9528-BCFE-1E43-A37D-912FF3C527A6}" type="slidenum">
              <a:rPr lang="en-US" smtClean="0"/>
              <a:pPr/>
              <a:t>‹#›</a:t>
            </a:fld>
            <a:endParaRPr lang="en-US"/>
          </a:p>
        </p:txBody>
      </p:sp>
    </p:spTree>
    <p:extLst>
      <p:ext uri="{BB962C8B-B14F-4D97-AF65-F5344CB8AC3E}">
        <p14:creationId xmlns:p14="http://schemas.microsoft.com/office/powerpoint/2010/main" val="56945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4"/>
          </p:nvPr>
        </p:nvSpPr>
        <p:spPr>
          <a:xfrm>
            <a:off x="7974041" y="6356350"/>
            <a:ext cx="401631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6107C8-5818-D442-ABE3-D2F9EF358D25}" type="slidenum">
              <a:rPr lang="en-US" smtClean="0"/>
              <a:t>‹#›</a:t>
            </a:fld>
            <a:endParaRPr lang="en-US"/>
          </a:p>
        </p:txBody>
      </p:sp>
    </p:spTree>
    <p:extLst>
      <p:ext uri="{BB962C8B-B14F-4D97-AF65-F5344CB8AC3E}">
        <p14:creationId xmlns:p14="http://schemas.microsoft.com/office/powerpoint/2010/main" val="2022635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12192001" cy="6857999"/>
          </a:xfrm>
          <a:prstGeom prst="rect">
            <a:avLst/>
          </a:prstGeom>
        </p:spPr>
      </p:pic>
      <p:sp>
        <p:nvSpPr>
          <p:cNvPr id="6" name="Text Placeholder 5"/>
          <p:cNvSpPr>
            <a:spLocks noGrp="1"/>
          </p:cNvSpPr>
          <p:nvPr>
            <p:ph type="body" sz="quarter" idx="10" hasCustomPrompt="1"/>
          </p:nvPr>
        </p:nvSpPr>
        <p:spPr>
          <a:xfrm>
            <a:off x="0" y="2510725"/>
            <a:ext cx="12192000" cy="2153557"/>
          </a:xfrm>
        </p:spPr>
        <p:txBody>
          <a:bodyPr>
            <a:normAutofit/>
          </a:bodyPr>
          <a:lstStyle>
            <a:lvl1pPr marL="0" indent="0" algn="ctr">
              <a:buFontTx/>
              <a:buNone/>
              <a:defRPr sz="3600" baseline="0">
                <a:solidFill>
                  <a:schemeClr val="bg1"/>
                </a:solidFill>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a:t>Click to Insert Section Title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6875252"/>
          </a:xfrm>
          <a:prstGeom prst="rect">
            <a:avLst/>
          </a:prstGeom>
        </p:spPr>
      </p:pic>
      <p:sp>
        <p:nvSpPr>
          <p:cNvPr id="4" name="Text Placeholder 5"/>
          <p:cNvSpPr>
            <a:spLocks noGrp="1"/>
          </p:cNvSpPr>
          <p:nvPr>
            <p:ph type="body" sz="quarter" idx="10" hasCustomPrompt="1"/>
          </p:nvPr>
        </p:nvSpPr>
        <p:spPr>
          <a:xfrm>
            <a:off x="0" y="2510726"/>
            <a:ext cx="12192000" cy="2153556"/>
          </a:xfrm>
        </p:spPr>
        <p:txBody>
          <a:bodyPr>
            <a:normAutofit/>
          </a:bodyPr>
          <a:lstStyle>
            <a:lvl1pPr marL="0" indent="0" algn="ctr">
              <a:buFontTx/>
              <a:buNone/>
              <a:defRPr sz="3600" baseline="0">
                <a:solidFill>
                  <a:schemeClr val="bg1"/>
                </a:solidFill>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a:t>Click to Insert Section Title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1" cy="6857999"/>
          </a:xfrm>
          <a:prstGeom prst="rect">
            <a:avLst/>
          </a:prstGeom>
        </p:spPr>
      </p:pic>
      <p:sp>
        <p:nvSpPr>
          <p:cNvPr id="4" name="Text Placeholder 5"/>
          <p:cNvSpPr>
            <a:spLocks noGrp="1"/>
          </p:cNvSpPr>
          <p:nvPr>
            <p:ph type="body" sz="quarter" idx="10" hasCustomPrompt="1"/>
          </p:nvPr>
        </p:nvSpPr>
        <p:spPr>
          <a:xfrm>
            <a:off x="0" y="2510726"/>
            <a:ext cx="12192000" cy="2153556"/>
          </a:xfrm>
        </p:spPr>
        <p:txBody>
          <a:bodyPr>
            <a:normAutofit/>
          </a:bodyPr>
          <a:lstStyle>
            <a:lvl1pPr marL="0" indent="0" algn="ctr">
              <a:buFontTx/>
              <a:buNone/>
              <a:defRPr sz="3600" baseline="0">
                <a:solidFill>
                  <a:schemeClr val="bg1"/>
                </a:solidFill>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a:t>Click to Insert Section Title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1"/>
            <a:ext cx="12191998" cy="6857999"/>
          </a:xfrm>
          <a:prstGeom prst="rect">
            <a:avLst/>
          </a:prstGeom>
        </p:spPr>
      </p:pic>
      <p:sp>
        <p:nvSpPr>
          <p:cNvPr id="4" name="Text Placeholder 5"/>
          <p:cNvSpPr>
            <a:spLocks noGrp="1"/>
          </p:cNvSpPr>
          <p:nvPr>
            <p:ph type="body" sz="quarter" idx="10" hasCustomPrompt="1"/>
          </p:nvPr>
        </p:nvSpPr>
        <p:spPr>
          <a:xfrm>
            <a:off x="0" y="2510726"/>
            <a:ext cx="12192000" cy="2153556"/>
          </a:xfrm>
        </p:spPr>
        <p:txBody>
          <a:bodyPr>
            <a:normAutofit/>
          </a:bodyPr>
          <a:lstStyle>
            <a:lvl1pPr marL="0" indent="0" algn="ctr">
              <a:buFontTx/>
              <a:buNone/>
              <a:defRPr sz="3600" baseline="0">
                <a:solidFill>
                  <a:schemeClr val="bg1"/>
                </a:solidFill>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a:t>Click to Insert Section Title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1"/>
            <a:ext cx="12191998" cy="6857999"/>
          </a:xfrm>
          <a:prstGeom prst="rect">
            <a:avLst/>
          </a:prstGeom>
        </p:spPr>
      </p:pic>
      <p:sp>
        <p:nvSpPr>
          <p:cNvPr id="4" name="Text Placeholder 5"/>
          <p:cNvSpPr>
            <a:spLocks noGrp="1"/>
          </p:cNvSpPr>
          <p:nvPr>
            <p:ph type="body" sz="quarter" idx="10" hasCustomPrompt="1"/>
          </p:nvPr>
        </p:nvSpPr>
        <p:spPr>
          <a:xfrm>
            <a:off x="0" y="2510726"/>
            <a:ext cx="12192000" cy="2153556"/>
          </a:xfrm>
        </p:spPr>
        <p:txBody>
          <a:bodyPr>
            <a:normAutofit/>
          </a:bodyPr>
          <a:lstStyle>
            <a:lvl1pPr marL="0" indent="0" algn="ctr">
              <a:buFontTx/>
              <a:buNone/>
              <a:defRPr sz="3600" baseline="0">
                <a:solidFill>
                  <a:schemeClr val="bg1"/>
                </a:solidFill>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a:t>Click to Insert Section Title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1"/>
            <a:ext cx="12191998" cy="6857999"/>
          </a:xfrm>
          <a:prstGeom prst="rect">
            <a:avLst/>
          </a:prstGeom>
        </p:spPr>
      </p:pic>
      <p:sp>
        <p:nvSpPr>
          <p:cNvPr id="4" name="Text Placeholder 5"/>
          <p:cNvSpPr>
            <a:spLocks noGrp="1"/>
          </p:cNvSpPr>
          <p:nvPr>
            <p:ph type="body" sz="quarter" idx="10" hasCustomPrompt="1"/>
          </p:nvPr>
        </p:nvSpPr>
        <p:spPr>
          <a:xfrm>
            <a:off x="0" y="2510726"/>
            <a:ext cx="12192000" cy="2153556"/>
          </a:xfrm>
        </p:spPr>
        <p:txBody>
          <a:bodyPr>
            <a:normAutofit/>
          </a:bodyPr>
          <a:lstStyle>
            <a:lvl1pPr marL="0" indent="0" algn="ctr">
              <a:buFontTx/>
              <a:buNone/>
              <a:defRPr sz="3600" baseline="0">
                <a:solidFill>
                  <a:schemeClr val="bg1"/>
                </a:solidFill>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a:t>Click to Insert Section Title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12192000" cy="365125"/>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7552336"/>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50" r:id="rId3"/>
    <p:sldLayoutId id="2147483664" r:id="rId4"/>
    <p:sldLayoutId id="2147483665" r:id="rId5"/>
    <p:sldLayoutId id="2147483666"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81" r:id="rId16"/>
    <p:sldLayoutId id="2147483667" r:id="rId17"/>
    <p:sldLayoutId id="2147483668" r:id="rId18"/>
    <p:sldLayoutId id="2147483656" r:id="rId19"/>
    <p:sldLayoutId id="2147483670" r:id="rId20"/>
    <p:sldLayoutId id="2147483671" r:id="rId21"/>
    <p:sldLayoutId id="2147483692" r:id="rId22"/>
    <p:sldLayoutId id="2147483672" r:id="rId23"/>
    <p:sldLayoutId id="2147483673" r:id="rId24"/>
    <p:sldLayoutId id="2147483674" r:id="rId25"/>
    <p:sldLayoutId id="2147483675" r:id="rId26"/>
    <p:sldLayoutId id="2147483680" r:id="rId27"/>
    <p:sldLayoutId id="2147483691" r:id="rId28"/>
  </p:sldLayoutIdLst>
  <p:hf hdr="0" ftr="0" dt="0"/>
  <p:txStyles>
    <p:titleStyle>
      <a:lvl1pPr algn="l" defTabSz="914400" rtl="0" eaLnBrk="1" latinLnBrk="0" hangingPunct="1">
        <a:lnSpc>
          <a:spcPct val="90000"/>
        </a:lnSpc>
        <a:spcBef>
          <a:spcPct val="0"/>
        </a:spcBef>
        <a:buNone/>
        <a:defRPr sz="3600" b="0" i="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tiff"/><Relationship Id="rId1" Type="http://schemas.openxmlformats.org/officeDocument/2006/relationships/slideLayout" Target="../slideLayouts/slideLayout27.xml"/><Relationship Id="rId4" Type="http://schemas.openxmlformats.org/officeDocument/2006/relationships/image" Target="../media/image30.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upplier.coupahost.com/"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3" Type="http://schemas.openxmlformats.org/officeDocument/2006/relationships/image" Target="../media/image41.png"/><Relationship Id="rId7" Type="http://schemas.openxmlformats.org/officeDocument/2006/relationships/image" Target="../media/image45.svg"/><Relationship Id="rId12"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43.sv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28.xml"/><Relationship Id="rId4" Type="http://schemas.openxmlformats.org/officeDocument/2006/relationships/image" Target="../media/image30.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7.png"/><Relationship Id="rId1" Type="http://schemas.openxmlformats.org/officeDocument/2006/relationships/slideLayout" Target="../slideLayouts/slideLayout3.xml"/><Relationship Id="rId4" Type="http://schemas.openxmlformats.org/officeDocument/2006/relationships/image" Target="../media/image36.sv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8.png"/><Relationship Id="rId1" Type="http://schemas.openxmlformats.org/officeDocument/2006/relationships/slideLayout" Target="../slideLayouts/slideLayout3.xml"/><Relationship Id="rId4" Type="http://schemas.openxmlformats.org/officeDocument/2006/relationships/image" Target="../media/image36.svg"/></Relationships>
</file>

<file path=ppt/slides/_rels/slide2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compass.coupa.com/en-us/products/product-documentation/supplier-resources/for-suppliers/coupa-supplier-portal/set-up-the-csp/account-merges-and-customer-connections/view-and-manage-connection-requests"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supplier.coupahost.com/"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393828"/>
            <a:ext cx="12192000" cy="1012575"/>
          </a:xfrm>
        </p:spPr>
        <p:txBody>
          <a:bodyPr/>
          <a:lstStyle/>
          <a:p>
            <a:r>
              <a:rPr lang="en-US" dirty="0">
                <a:latin typeface="Arial"/>
                <a:cs typeface="Arial"/>
              </a:rPr>
              <a:t>Coupa Supplier Portal: </a:t>
            </a:r>
            <a:br>
              <a:rPr lang="en-US" dirty="0">
                <a:latin typeface="Arial"/>
                <a:cs typeface="Arial"/>
              </a:rPr>
            </a:br>
            <a:r>
              <a:rPr lang="en-US" sz="3200" i="1" dirty="0">
                <a:latin typeface="Arial"/>
                <a:cs typeface="Arial"/>
              </a:rPr>
              <a:t>Quick Reference Guide</a:t>
            </a:r>
            <a:r>
              <a:rPr lang="en-US" sz="3200" dirty="0">
                <a:latin typeface="Arial"/>
                <a:cs typeface="Arial"/>
              </a:rPr>
              <a:t> </a:t>
            </a:r>
          </a:p>
        </p:txBody>
      </p:sp>
      <p:sp>
        <p:nvSpPr>
          <p:cNvPr id="3" name="Text Placeholder 2"/>
          <p:cNvSpPr>
            <a:spLocks noGrp="1"/>
          </p:cNvSpPr>
          <p:nvPr>
            <p:ph type="body" sz="quarter" idx="10"/>
          </p:nvPr>
        </p:nvSpPr>
        <p:spPr/>
        <p:txBody>
          <a:bodyPr vert="horz" lIns="91440" tIns="45720" rIns="91440" bIns="45720" rtlCol="0" anchor="t">
            <a:normAutofit/>
          </a:bodyPr>
          <a:lstStyle/>
          <a:p>
            <a:r>
              <a:rPr lang="en-US" dirty="0">
                <a:latin typeface="Arial"/>
                <a:cs typeface="Arial"/>
              </a:rPr>
              <a:t>May 1, 2023</a:t>
            </a:r>
          </a:p>
        </p:txBody>
      </p:sp>
      <p:pic>
        <p:nvPicPr>
          <p:cNvPr id="10" name="Picture 9">
            <a:extLst>
              <a:ext uri="{FF2B5EF4-FFF2-40B4-BE49-F238E27FC236}">
                <a16:creationId xmlns:a16="http://schemas.microsoft.com/office/drawing/2014/main" id="{C1EB163F-9164-8D42-AB52-36CFD7824234}"/>
              </a:ext>
            </a:extLst>
          </p:cNvPr>
          <p:cNvPicPr>
            <a:picLocks noChangeAspect="1"/>
          </p:cNvPicPr>
          <p:nvPr/>
        </p:nvPicPr>
        <p:blipFill rotWithShape="1">
          <a:blip r:embed="rId2">
            <a:clrChange>
              <a:clrFrom>
                <a:srgbClr val="FFFFFF"/>
              </a:clrFrom>
              <a:clrTo>
                <a:srgbClr val="FFFFFF">
                  <a:alpha val="0"/>
                </a:srgbClr>
              </a:clrTo>
            </a:clrChange>
          </a:blip>
          <a:srcRect l="10816" t="25703" r="8717" b="27130"/>
          <a:stretch/>
        </p:blipFill>
        <p:spPr>
          <a:xfrm>
            <a:off x="1989161" y="5211433"/>
            <a:ext cx="2754085" cy="836839"/>
          </a:xfrm>
          <a:prstGeom prst="rect">
            <a:avLst/>
          </a:prstGeom>
        </p:spPr>
      </p:pic>
      <p:pic>
        <p:nvPicPr>
          <p:cNvPr id="6" name="Picture 5">
            <a:extLst>
              <a:ext uri="{FF2B5EF4-FFF2-40B4-BE49-F238E27FC236}">
                <a16:creationId xmlns:a16="http://schemas.microsoft.com/office/drawing/2014/main" id="{D044ADCF-1DB2-A600-AC78-9A2196B16AF7}"/>
              </a:ext>
            </a:extLst>
          </p:cNvPr>
          <p:cNvPicPr>
            <a:picLocks noChangeAspect="1"/>
          </p:cNvPicPr>
          <p:nvPr/>
        </p:nvPicPr>
        <p:blipFill>
          <a:blip r:embed="rId3"/>
          <a:srcRect/>
          <a:stretch/>
        </p:blipFill>
        <p:spPr>
          <a:xfrm>
            <a:off x="8183453" y="5162779"/>
            <a:ext cx="2589650" cy="885493"/>
          </a:xfrm>
          <a:prstGeom prst="rect">
            <a:avLst/>
          </a:prstGeom>
        </p:spPr>
      </p:pic>
      <p:sp>
        <p:nvSpPr>
          <p:cNvPr id="4" name="TextBox 3">
            <a:extLst>
              <a:ext uri="{FF2B5EF4-FFF2-40B4-BE49-F238E27FC236}">
                <a16:creationId xmlns:a16="http://schemas.microsoft.com/office/drawing/2014/main" id="{9D411543-022E-6383-6590-AF5AF3E8727A}"/>
              </a:ext>
            </a:extLst>
          </p:cNvPr>
          <p:cNvSpPr txBox="1"/>
          <p:nvPr/>
        </p:nvSpPr>
        <p:spPr>
          <a:xfrm>
            <a:off x="8563878" y="5460575"/>
            <a:ext cx="1828800" cy="338554"/>
          </a:xfrm>
          <a:prstGeom prst="rect">
            <a:avLst/>
          </a:prstGeom>
          <a:noFill/>
        </p:spPr>
        <p:txBody>
          <a:bodyPr wrap="square" rtlCol="0">
            <a:spAutoFit/>
          </a:bodyPr>
          <a:lstStyle/>
          <a:p>
            <a:r>
              <a:rPr lang="en-US" sz="1600" dirty="0">
                <a:highlight>
                  <a:srgbClr val="FFFF00"/>
                </a:highlight>
              </a:rPr>
              <a:t>Insert Client Logo</a:t>
            </a:r>
          </a:p>
        </p:txBody>
      </p:sp>
      <p:pic>
        <p:nvPicPr>
          <p:cNvPr id="5" name="Picture 4">
            <a:extLst>
              <a:ext uri="{FF2B5EF4-FFF2-40B4-BE49-F238E27FC236}">
                <a16:creationId xmlns:a16="http://schemas.microsoft.com/office/drawing/2014/main" id="{9A707B5C-9147-4A25-99F4-D4302E60498B}"/>
              </a:ext>
            </a:extLst>
          </p:cNvPr>
          <p:cNvPicPr>
            <a:picLocks noChangeAspect="1"/>
          </p:cNvPicPr>
          <p:nvPr/>
        </p:nvPicPr>
        <p:blipFill>
          <a:blip r:embed="rId4"/>
          <a:stretch>
            <a:fillRect/>
          </a:stretch>
        </p:blipFill>
        <p:spPr>
          <a:xfrm>
            <a:off x="7896939" y="4804920"/>
            <a:ext cx="3162678" cy="1649864"/>
          </a:xfrm>
          <a:prstGeom prst="rect">
            <a:avLst/>
          </a:prstGeom>
        </p:spPr>
      </p:pic>
    </p:spTree>
    <p:extLst>
      <p:ext uri="{BB962C8B-B14F-4D97-AF65-F5344CB8AC3E}">
        <p14:creationId xmlns:p14="http://schemas.microsoft.com/office/powerpoint/2010/main" val="1471114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Registration – Inviting Users</a:t>
            </a:r>
          </a:p>
        </p:txBody>
      </p:sp>
      <p:sp>
        <p:nvSpPr>
          <p:cNvPr id="3" name="Content Placeholder 2"/>
          <p:cNvSpPr>
            <a:spLocks noGrp="1"/>
          </p:cNvSpPr>
          <p:nvPr>
            <p:ph idx="1"/>
          </p:nvPr>
        </p:nvSpPr>
        <p:spPr>
          <a:xfrm>
            <a:off x="727567" y="1700072"/>
            <a:ext cx="7210593" cy="5030784"/>
          </a:xfrm>
        </p:spPr>
        <p:txBody>
          <a:bodyPr vert="horz" lIns="91440" tIns="45720" rIns="91440" bIns="45720" rtlCol="0" anchor="t">
            <a:noAutofit/>
          </a:bodyPr>
          <a:lstStyle/>
          <a:p>
            <a:r>
              <a:rPr lang="en-US" sz="2000" dirty="0">
                <a:latin typeface="Arial"/>
                <a:cs typeface="Arial"/>
              </a:rPr>
              <a:t>Suppliers can add additional users to their CSP account by: </a:t>
            </a:r>
          </a:p>
          <a:p>
            <a:pPr lvl="1"/>
            <a:r>
              <a:rPr lang="en-US" sz="1800" dirty="0">
                <a:latin typeface="Arial"/>
                <a:cs typeface="Arial"/>
              </a:rPr>
              <a:t>Navigating to the Setup tab</a:t>
            </a:r>
          </a:p>
          <a:p>
            <a:pPr lvl="1"/>
            <a:r>
              <a:rPr lang="en-US" sz="1800" dirty="0">
                <a:latin typeface="Arial"/>
                <a:cs typeface="Arial"/>
              </a:rPr>
              <a:t>Choosing “Invite User”</a:t>
            </a:r>
          </a:p>
          <a:p>
            <a:pPr lvl="1"/>
            <a:r>
              <a:rPr lang="en-US" sz="1800" dirty="0">
                <a:latin typeface="Arial"/>
                <a:cs typeface="Arial"/>
              </a:rPr>
              <a:t>Filling out the user contact information </a:t>
            </a:r>
          </a:p>
          <a:p>
            <a:pPr lvl="1"/>
            <a:r>
              <a:rPr lang="en-US" sz="1800" dirty="0">
                <a:latin typeface="Arial"/>
                <a:cs typeface="Arial"/>
              </a:rPr>
              <a:t>Selecting the appropriate permissions and customer access </a:t>
            </a:r>
          </a:p>
          <a:p>
            <a:pPr lvl="1"/>
            <a:r>
              <a:rPr lang="en-US" sz="1800" dirty="0">
                <a:latin typeface="Arial"/>
                <a:cs typeface="Arial"/>
              </a:rPr>
              <a:t>Hitting “Send Invitation” </a:t>
            </a:r>
          </a:p>
          <a:p>
            <a:pPr lvl="1"/>
            <a:endParaRPr lang="en-US" sz="1600" dirty="0">
              <a:latin typeface="Arial"/>
              <a:cs typeface="Arial"/>
            </a:endParaRPr>
          </a:p>
          <a:p>
            <a:pPr lvl="1"/>
            <a:endParaRPr lang="en-US" sz="1400" dirty="0">
              <a:latin typeface="Arial"/>
              <a:cs typeface="Arial"/>
            </a:endParaRPr>
          </a:p>
          <a:p>
            <a:pPr lvl="1"/>
            <a:endParaRPr lang="en-US" sz="1800" dirty="0">
              <a:latin typeface="Arial"/>
              <a:cs typeface="Arial"/>
            </a:endParaRPr>
          </a:p>
          <a:p>
            <a:pPr lvl="1"/>
            <a:endParaRPr lang="en-US" sz="1800" dirty="0">
              <a:latin typeface="Arial"/>
              <a:cs typeface="Arial"/>
            </a:endParaRPr>
          </a:p>
          <a:p>
            <a:pPr marL="800100" lvl="2" indent="-342900">
              <a:lnSpc>
                <a:spcPct val="110000"/>
              </a:lnSpc>
              <a:spcBef>
                <a:spcPts val="1000"/>
              </a:spcBef>
            </a:pPr>
            <a:endParaRPr lang="en-US" sz="2000" dirty="0"/>
          </a:p>
          <a:p>
            <a:pPr marL="342900" lvl="1" indent="-342900">
              <a:lnSpc>
                <a:spcPct val="110000"/>
              </a:lnSpc>
              <a:spcBef>
                <a:spcPts val="1000"/>
              </a:spcBef>
            </a:pPr>
            <a:endParaRPr lang="en-US" sz="1400" dirty="0"/>
          </a:p>
        </p:txBody>
      </p:sp>
      <p:sp>
        <p:nvSpPr>
          <p:cNvPr id="4" name="Slide Number Placeholder 3">
            <a:extLst>
              <a:ext uri="{FF2B5EF4-FFF2-40B4-BE49-F238E27FC236}">
                <a16:creationId xmlns:a16="http://schemas.microsoft.com/office/drawing/2014/main" id="{2E2EC99B-EE39-DD4C-A538-95D9730A2634}"/>
              </a:ext>
            </a:extLst>
          </p:cNvPr>
          <p:cNvSpPr>
            <a:spLocks noGrp="1"/>
          </p:cNvSpPr>
          <p:nvPr>
            <p:ph type="sldNum" sz="quarter" idx="4"/>
          </p:nvPr>
        </p:nvSpPr>
        <p:spPr/>
        <p:txBody>
          <a:bodyPr/>
          <a:lstStyle/>
          <a:p>
            <a:fld id="{366107C8-5818-D442-ABE3-D2F9EF358D25}" type="slidenum">
              <a:rPr lang="en-US" smtClean="0"/>
              <a:t>10</a:t>
            </a:fld>
            <a:endParaRPr lang="en-US"/>
          </a:p>
        </p:txBody>
      </p:sp>
      <p:cxnSp>
        <p:nvCxnSpPr>
          <p:cNvPr id="5" name="Straight Connector 4">
            <a:extLst>
              <a:ext uri="{FF2B5EF4-FFF2-40B4-BE49-F238E27FC236}">
                <a16:creationId xmlns:a16="http://schemas.microsoft.com/office/drawing/2014/main" id="{9EF5A149-D9D0-D044-8B15-8AAA82E1326B}"/>
              </a:ext>
            </a:extLst>
          </p:cNvPr>
          <p:cNvCxnSpPr>
            <a:cxnSpLocks/>
          </p:cNvCxnSpPr>
          <p:nvPr/>
        </p:nvCxnSpPr>
        <p:spPr>
          <a:xfrm>
            <a:off x="649356" y="1316181"/>
            <a:ext cx="10893287" cy="0"/>
          </a:xfrm>
          <a:prstGeom prst="line">
            <a:avLst/>
          </a:prstGeom>
          <a:ln w="34925">
            <a:solidFill>
              <a:schemeClr val="accent2"/>
            </a:solidFill>
          </a:ln>
        </p:spPr>
        <p:style>
          <a:lnRef idx="3">
            <a:schemeClr val="accent4"/>
          </a:lnRef>
          <a:fillRef idx="0">
            <a:schemeClr val="accent4"/>
          </a:fillRef>
          <a:effectRef idx="2">
            <a:schemeClr val="accent4"/>
          </a:effectRef>
          <a:fontRef idx="minor">
            <a:schemeClr val="tx1"/>
          </a:fontRef>
        </p:style>
      </p:cxnSp>
      <p:pic>
        <p:nvPicPr>
          <p:cNvPr id="21" name="Picture 20" descr="Graphical user interface, application&#10;&#10;Description automatically generated">
            <a:extLst>
              <a:ext uri="{FF2B5EF4-FFF2-40B4-BE49-F238E27FC236}">
                <a16:creationId xmlns:a16="http://schemas.microsoft.com/office/drawing/2014/main" id="{F29768C7-3EB2-6FBA-49C7-7F20CD060F40}"/>
              </a:ext>
            </a:extLst>
          </p:cNvPr>
          <p:cNvPicPr>
            <a:picLocks noChangeAspect="1"/>
          </p:cNvPicPr>
          <p:nvPr/>
        </p:nvPicPr>
        <p:blipFill>
          <a:blip r:embed="rId2"/>
          <a:stretch>
            <a:fillRect/>
          </a:stretch>
        </p:blipFill>
        <p:spPr>
          <a:xfrm>
            <a:off x="7952576" y="1690687"/>
            <a:ext cx="3503354" cy="5040169"/>
          </a:xfrm>
          <a:prstGeom prst="rect">
            <a:avLst/>
          </a:prstGeom>
          <a:ln w="6350">
            <a:solidFill>
              <a:schemeClr val="bg2">
                <a:lumMod val="10000"/>
              </a:schemeClr>
            </a:solidFill>
          </a:ln>
          <a:effectLst/>
        </p:spPr>
      </p:pic>
      <p:sp>
        <p:nvSpPr>
          <p:cNvPr id="23" name="Rectangle 22">
            <a:extLst>
              <a:ext uri="{FF2B5EF4-FFF2-40B4-BE49-F238E27FC236}">
                <a16:creationId xmlns:a16="http://schemas.microsoft.com/office/drawing/2014/main" id="{C8EB3991-41C5-B637-5F02-E2186B6A5E28}"/>
              </a:ext>
            </a:extLst>
          </p:cNvPr>
          <p:cNvSpPr/>
          <p:nvPr/>
        </p:nvSpPr>
        <p:spPr>
          <a:xfrm>
            <a:off x="10473466" y="6417431"/>
            <a:ext cx="880334" cy="19559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2310E414-849F-E2C0-469D-4C95135E682F}"/>
              </a:ext>
            </a:extLst>
          </p:cNvPr>
          <p:cNvSpPr txBox="1"/>
          <p:nvPr/>
        </p:nvSpPr>
        <p:spPr>
          <a:xfrm>
            <a:off x="5849258" y="4709886"/>
            <a:ext cx="758834" cy="153888"/>
          </a:xfrm>
          <a:prstGeom prst="rect">
            <a:avLst/>
          </a:prstGeom>
          <a:solidFill>
            <a:srgbClr val="F9F9F9"/>
          </a:solidFill>
        </p:spPr>
        <p:txBody>
          <a:bodyPr wrap="square" rtlCol="0">
            <a:spAutoFit/>
          </a:bodyPr>
          <a:lstStyle/>
          <a:p>
            <a:r>
              <a:rPr lang="en-US" sz="400" dirty="0">
                <a:solidFill>
                  <a:schemeClr val="bg2">
                    <a:lumMod val="10000"/>
                  </a:schemeClr>
                </a:solidFill>
              </a:rPr>
              <a:t>The Shelby Group - TEST</a:t>
            </a:r>
          </a:p>
        </p:txBody>
      </p:sp>
      <p:sp>
        <p:nvSpPr>
          <p:cNvPr id="7" name="TextBox 6">
            <a:extLst>
              <a:ext uri="{FF2B5EF4-FFF2-40B4-BE49-F238E27FC236}">
                <a16:creationId xmlns:a16="http://schemas.microsoft.com/office/drawing/2014/main" id="{447026F1-6B1F-D951-24A4-D7F4E0F192DE}"/>
              </a:ext>
            </a:extLst>
          </p:cNvPr>
          <p:cNvSpPr txBox="1"/>
          <p:nvPr/>
        </p:nvSpPr>
        <p:spPr>
          <a:xfrm>
            <a:off x="3262086" y="4829631"/>
            <a:ext cx="611414" cy="72570"/>
          </a:xfrm>
          <a:prstGeom prst="rect">
            <a:avLst/>
          </a:prstGeom>
          <a:solidFill>
            <a:srgbClr val="F9F9F9"/>
          </a:solidFill>
        </p:spPr>
        <p:txBody>
          <a:bodyPr wrap="square" rtlCol="0">
            <a:spAutoFit/>
          </a:bodyPr>
          <a:lstStyle/>
          <a:p>
            <a:endParaRPr lang="en-US" sz="500" dirty="0"/>
          </a:p>
        </p:txBody>
      </p:sp>
      <p:pic>
        <p:nvPicPr>
          <p:cNvPr id="10" name="Picture 9" descr="Graphical user interface, text, application, email&#10;&#10;Description automatically generated">
            <a:extLst>
              <a:ext uri="{FF2B5EF4-FFF2-40B4-BE49-F238E27FC236}">
                <a16:creationId xmlns:a16="http://schemas.microsoft.com/office/drawing/2014/main" id="{3D175B78-67CE-ECC3-8745-DB3C23BADCDD}"/>
              </a:ext>
            </a:extLst>
          </p:cNvPr>
          <p:cNvPicPr>
            <a:picLocks noChangeAspect="1"/>
          </p:cNvPicPr>
          <p:nvPr/>
        </p:nvPicPr>
        <p:blipFill>
          <a:blip r:embed="rId3"/>
          <a:stretch>
            <a:fillRect/>
          </a:stretch>
        </p:blipFill>
        <p:spPr>
          <a:xfrm>
            <a:off x="2321776" y="3777362"/>
            <a:ext cx="5051477" cy="2979081"/>
          </a:xfrm>
          <a:prstGeom prst="rect">
            <a:avLst/>
          </a:prstGeom>
          <a:ln>
            <a:solidFill>
              <a:schemeClr val="bg2">
                <a:lumMod val="10000"/>
              </a:schemeClr>
            </a:solidFill>
          </a:ln>
        </p:spPr>
      </p:pic>
      <p:sp>
        <p:nvSpPr>
          <p:cNvPr id="24" name="Rectangle 23">
            <a:extLst>
              <a:ext uri="{FF2B5EF4-FFF2-40B4-BE49-F238E27FC236}">
                <a16:creationId xmlns:a16="http://schemas.microsoft.com/office/drawing/2014/main" id="{F1AD1542-5EAE-1E18-59B9-A4C5EC0204DF}"/>
              </a:ext>
            </a:extLst>
          </p:cNvPr>
          <p:cNvSpPr/>
          <p:nvPr/>
        </p:nvSpPr>
        <p:spPr>
          <a:xfrm>
            <a:off x="6329263" y="3761547"/>
            <a:ext cx="540658" cy="914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2" name="Rectangle 21">
            <a:extLst>
              <a:ext uri="{FF2B5EF4-FFF2-40B4-BE49-F238E27FC236}">
                <a16:creationId xmlns:a16="http://schemas.microsoft.com/office/drawing/2014/main" id="{B7B12A64-247A-2279-A1BC-528EAEA2DB2A}"/>
              </a:ext>
            </a:extLst>
          </p:cNvPr>
          <p:cNvSpPr/>
          <p:nvPr/>
        </p:nvSpPr>
        <p:spPr>
          <a:xfrm>
            <a:off x="6608092" y="4414490"/>
            <a:ext cx="640080" cy="18288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4598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991891"/>
            <a:ext cx="3951562" cy="4556501"/>
          </a:xfrm>
        </p:spPr>
        <p:txBody>
          <a:bodyPr anchor="ctr">
            <a:normAutofit/>
          </a:bodyPr>
          <a:lstStyle/>
          <a:p>
            <a:pPr algn="ctr"/>
            <a:r>
              <a:rPr lang="en-US" dirty="0">
                <a:solidFill>
                  <a:srgbClr val="394C6D"/>
                </a:solidFill>
              </a:rPr>
              <a:t>CSP Navigation</a:t>
            </a:r>
          </a:p>
        </p:txBody>
      </p:sp>
      <p:sp>
        <p:nvSpPr>
          <p:cNvPr id="31" name="Content Placeholder 2"/>
          <p:cNvSpPr>
            <a:spLocks noGrp="1"/>
          </p:cNvSpPr>
          <p:nvPr>
            <p:ph idx="1"/>
          </p:nvPr>
        </p:nvSpPr>
        <p:spPr>
          <a:xfrm>
            <a:off x="4976032" y="991893"/>
            <a:ext cx="6377768" cy="4556500"/>
          </a:xfrm>
        </p:spPr>
        <p:txBody>
          <a:bodyPr wrap="none" lIns="91440" rIns="0" numCol="1" anchor="ctr" anchorCtr="0">
            <a:noAutofit/>
          </a:bodyPr>
          <a:lstStyle/>
          <a:p>
            <a:r>
              <a:rPr lang="en-US" sz="2400" dirty="0"/>
              <a:t>Home Page Navigation</a:t>
            </a:r>
          </a:p>
        </p:txBody>
      </p:sp>
      <p:cxnSp>
        <p:nvCxnSpPr>
          <p:cNvPr id="11" name="Straight Connector 10">
            <a:extLst>
              <a:ext uri="{FF2B5EF4-FFF2-40B4-BE49-F238E27FC236}">
                <a16:creationId xmlns:a16="http://schemas.microsoft.com/office/drawing/2014/main" id="{8B4C4FC4-DE91-1F4E-81D6-6727682955AE}"/>
              </a:ext>
            </a:extLst>
          </p:cNvPr>
          <p:cNvCxnSpPr/>
          <p:nvPr/>
        </p:nvCxnSpPr>
        <p:spPr>
          <a:xfrm>
            <a:off x="4572000" y="991892"/>
            <a:ext cx="0" cy="4556501"/>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89F6328-2F62-8643-9EC9-6BB5AE24803F}"/>
              </a:ext>
            </a:extLst>
          </p:cNvPr>
          <p:cNvSpPr/>
          <p:nvPr/>
        </p:nvSpPr>
        <p:spPr>
          <a:xfrm>
            <a:off x="5150427" y="5732514"/>
            <a:ext cx="1891145" cy="1143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920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Coupa Supplier Portal Access</a:t>
            </a:r>
          </a:p>
        </p:txBody>
      </p:sp>
      <p:sp>
        <p:nvSpPr>
          <p:cNvPr id="3" name="Content Placeholder 2"/>
          <p:cNvSpPr>
            <a:spLocks noGrp="1"/>
          </p:cNvSpPr>
          <p:nvPr>
            <p:ph idx="1"/>
          </p:nvPr>
        </p:nvSpPr>
        <p:spPr>
          <a:xfrm>
            <a:off x="838200" y="1690688"/>
            <a:ext cx="5358396" cy="4486275"/>
          </a:xfrm>
        </p:spPr>
        <p:txBody>
          <a:bodyPr>
            <a:noAutofit/>
          </a:bodyPr>
          <a:lstStyle/>
          <a:p>
            <a:pPr marL="0" lvl="1" indent="0">
              <a:lnSpc>
                <a:spcPct val="110000"/>
              </a:lnSpc>
              <a:spcBef>
                <a:spcPts val="1000"/>
              </a:spcBef>
              <a:buNone/>
            </a:pPr>
            <a:endParaRPr lang="en-US" sz="2000" dirty="0"/>
          </a:p>
          <a:p>
            <a:pPr marL="800100" lvl="2" indent="-342900">
              <a:lnSpc>
                <a:spcPct val="110000"/>
              </a:lnSpc>
              <a:spcBef>
                <a:spcPts val="1000"/>
              </a:spcBef>
            </a:pPr>
            <a:endParaRPr lang="en-US" sz="2000" dirty="0"/>
          </a:p>
          <a:p>
            <a:pPr marL="342900" lvl="1" indent="-342900">
              <a:lnSpc>
                <a:spcPct val="110000"/>
              </a:lnSpc>
              <a:spcBef>
                <a:spcPts val="1000"/>
              </a:spcBef>
            </a:pPr>
            <a:endParaRPr lang="en-US" sz="1400" dirty="0"/>
          </a:p>
        </p:txBody>
      </p:sp>
      <p:sp>
        <p:nvSpPr>
          <p:cNvPr id="4" name="Slide Number Placeholder 3">
            <a:extLst>
              <a:ext uri="{FF2B5EF4-FFF2-40B4-BE49-F238E27FC236}">
                <a16:creationId xmlns:a16="http://schemas.microsoft.com/office/drawing/2014/main" id="{2E2EC99B-EE39-DD4C-A538-95D9730A2634}"/>
              </a:ext>
            </a:extLst>
          </p:cNvPr>
          <p:cNvSpPr>
            <a:spLocks noGrp="1"/>
          </p:cNvSpPr>
          <p:nvPr>
            <p:ph type="sldNum" sz="quarter" idx="4"/>
          </p:nvPr>
        </p:nvSpPr>
        <p:spPr/>
        <p:txBody>
          <a:bodyPr/>
          <a:lstStyle/>
          <a:p>
            <a:fld id="{366107C8-5818-D442-ABE3-D2F9EF358D25}" type="slidenum">
              <a:rPr lang="en-US" smtClean="0"/>
              <a:t>12</a:t>
            </a:fld>
            <a:endParaRPr lang="en-US"/>
          </a:p>
        </p:txBody>
      </p:sp>
      <p:cxnSp>
        <p:nvCxnSpPr>
          <p:cNvPr id="8" name="Straight Connector 7">
            <a:extLst>
              <a:ext uri="{FF2B5EF4-FFF2-40B4-BE49-F238E27FC236}">
                <a16:creationId xmlns:a16="http://schemas.microsoft.com/office/drawing/2014/main" id="{A516269A-C390-F34E-ABB3-674FB84E35CC}"/>
              </a:ext>
            </a:extLst>
          </p:cNvPr>
          <p:cNvCxnSpPr>
            <a:cxnSpLocks/>
          </p:cNvCxnSpPr>
          <p:nvPr/>
        </p:nvCxnSpPr>
        <p:spPr>
          <a:xfrm>
            <a:off x="649356" y="1316181"/>
            <a:ext cx="10893287" cy="0"/>
          </a:xfrm>
          <a:prstGeom prst="line">
            <a:avLst/>
          </a:prstGeom>
          <a:ln w="34925">
            <a:solidFill>
              <a:schemeClr val="accent2"/>
            </a:solidFill>
          </a:ln>
        </p:spPr>
        <p:style>
          <a:lnRef idx="3">
            <a:schemeClr val="accent4"/>
          </a:lnRef>
          <a:fillRef idx="0">
            <a:schemeClr val="accent4"/>
          </a:fillRef>
          <a:effectRef idx="2">
            <a:schemeClr val="accent4"/>
          </a:effectRef>
          <a:fontRef idx="minor">
            <a:schemeClr val="tx1"/>
          </a:fontRef>
        </p:style>
      </p:cxnSp>
      <p:sp>
        <p:nvSpPr>
          <p:cNvPr id="13" name="Content Placeholder 2">
            <a:extLst>
              <a:ext uri="{FF2B5EF4-FFF2-40B4-BE49-F238E27FC236}">
                <a16:creationId xmlns:a16="http://schemas.microsoft.com/office/drawing/2014/main" id="{9E4D7C35-64B9-FC42-ACD8-AB2804EB3C26}"/>
              </a:ext>
            </a:extLst>
          </p:cNvPr>
          <p:cNvSpPr txBox="1">
            <a:spLocks/>
          </p:cNvSpPr>
          <p:nvPr/>
        </p:nvSpPr>
        <p:spPr>
          <a:xfrm>
            <a:off x="649355" y="1729372"/>
            <a:ext cx="4494145" cy="4543091"/>
          </a:xfrm>
          <a:prstGeom prst="rect">
            <a:avLst/>
          </a:prstGeom>
        </p:spPr>
        <p:txBody>
          <a:bodyPr vert="horz" lIns="91440" tIns="45720" rIns="91440" bIns="45720" numCol="1" rtlCol="0" anchor="t">
            <a:normAutofit/>
          </a:bodyPr>
          <a:lstStyle>
            <a:lvl1pPr marL="228600" indent="-228600" algn="l" defTabSz="914400" rtl="0" eaLnBrk="1" latinLnBrk="0" hangingPunct="1">
              <a:lnSpc>
                <a:spcPct val="90000"/>
              </a:lnSpc>
              <a:spcBef>
                <a:spcPts val="1000"/>
              </a:spcBef>
              <a:buClr>
                <a:schemeClr val="accent2"/>
              </a:buClr>
              <a:buFont typeface="Arial"/>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Clr>
                <a:schemeClr val="accent2"/>
              </a:buClr>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chemeClr val="accent2"/>
              </a:buClr>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chemeClr val="accent2"/>
              </a:buClr>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chemeClr val="accent2"/>
              </a:buClr>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u="sng" dirty="0">
                <a:latin typeface="Arial" panose="020B0604020202020204" pitchFamily="34" charset="0"/>
                <a:cs typeface="Arial" panose="020B0604020202020204" pitchFamily="34" charset="0"/>
              </a:rPr>
              <a:t>Login</a:t>
            </a:r>
          </a:p>
          <a:p>
            <a:pPr lvl="1"/>
            <a:r>
              <a:rPr lang="en-US" sz="1800" dirty="0">
                <a:latin typeface="Arial" panose="020B0604020202020204" pitchFamily="34" charset="0"/>
                <a:cs typeface="Arial" panose="020B0604020202020204" pitchFamily="34" charset="0"/>
              </a:rPr>
              <a:t>Enter URL</a:t>
            </a:r>
          </a:p>
          <a:p>
            <a:pPr lvl="2"/>
            <a:r>
              <a:rPr lang="en-US" sz="1600" b="0" i="0" u="none" strike="noStrike" dirty="0">
                <a:effectLst/>
                <a:latin typeface="Arial" panose="020B0604020202020204" pitchFamily="34" charset="0"/>
                <a:cs typeface="Arial" panose="020B0604020202020204" pitchFamily="34" charset="0"/>
                <a:hlinkClick r:id="rId3"/>
              </a:rPr>
              <a:t>supplier.coupahost.com</a:t>
            </a:r>
            <a:endParaRPr lang="en-US" sz="1600" u="sng" dirty="0">
              <a:solidFill>
                <a:srgbClr val="3FB08B"/>
              </a:solidFill>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Log into the CSP using your email and user created password</a:t>
            </a:r>
            <a:endParaRPr lang="en-US" sz="1800" u="sng" dirty="0">
              <a:latin typeface="Arial" panose="020B0604020202020204" pitchFamily="34" charset="0"/>
              <a:cs typeface="Arial" panose="020B0604020202020204" pitchFamily="34" charset="0"/>
            </a:endParaRPr>
          </a:p>
          <a:p>
            <a:pPr marL="0" indent="0">
              <a:buNone/>
            </a:pPr>
            <a:endParaRPr lang="en-US" sz="2000" u="sng" dirty="0">
              <a:latin typeface="Arial" panose="020B0604020202020204" pitchFamily="34" charset="0"/>
              <a:cs typeface="Arial" panose="020B0604020202020204" pitchFamily="34" charset="0"/>
            </a:endParaRPr>
          </a:p>
          <a:p>
            <a:r>
              <a:rPr lang="en-US" sz="2000" u="sng" dirty="0">
                <a:latin typeface="Arial" panose="020B0604020202020204" pitchFamily="34" charset="0"/>
                <a:cs typeface="Arial" panose="020B0604020202020204" pitchFamily="34" charset="0"/>
              </a:rPr>
              <a:t>Supported Browsers: </a:t>
            </a:r>
          </a:p>
          <a:p>
            <a:pPr lvl="1"/>
            <a:r>
              <a:rPr lang="en-US" sz="1800" b="1" dirty="0">
                <a:latin typeface="Arial" panose="020B0604020202020204" pitchFamily="34" charset="0"/>
                <a:cs typeface="Arial" panose="020B0604020202020204" pitchFamily="34" charset="0"/>
              </a:rPr>
              <a:t>Google Chrome </a:t>
            </a:r>
            <a:r>
              <a:rPr lang="en-US" sz="1800" dirty="0">
                <a:latin typeface="Arial" panose="020B0604020202020204" pitchFamily="34" charset="0"/>
                <a:cs typeface="Arial" panose="020B0604020202020204" pitchFamily="34" charset="0"/>
              </a:rPr>
              <a:t>(recommended)</a:t>
            </a:r>
            <a:endParaRPr lang="en-US" sz="1800" b="1"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Mozilla Firefox </a:t>
            </a:r>
          </a:p>
          <a:p>
            <a:pPr lvl="1"/>
            <a:r>
              <a:rPr lang="en-US" sz="1800" dirty="0">
                <a:latin typeface="Arial" panose="020B0604020202020204" pitchFamily="34" charset="0"/>
                <a:cs typeface="Arial" panose="020B0604020202020204" pitchFamily="34" charset="0"/>
              </a:rPr>
              <a:t>Microsoft Edge</a:t>
            </a:r>
          </a:p>
          <a:p>
            <a:pPr marL="457200" lvl="1" indent="0">
              <a:buNone/>
            </a:pPr>
            <a:endParaRPr lang="en-US" dirty="0"/>
          </a:p>
        </p:txBody>
      </p:sp>
      <p:pic>
        <p:nvPicPr>
          <p:cNvPr id="5" name="Picture 4">
            <a:extLst>
              <a:ext uri="{FF2B5EF4-FFF2-40B4-BE49-F238E27FC236}">
                <a16:creationId xmlns:a16="http://schemas.microsoft.com/office/drawing/2014/main" id="{826526F5-B18C-3838-ED92-554977C62DC6}"/>
              </a:ext>
            </a:extLst>
          </p:cNvPr>
          <p:cNvPicPr>
            <a:picLocks noChangeAspect="1"/>
          </p:cNvPicPr>
          <p:nvPr/>
        </p:nvPicPr>
        <p:blipFill>
          <a:blip r:embed="rId4"/>
          <a:stretch>
            <a:fillRect/>
          </a:stretch>
        </p:blipFill>
        <p:spPr>
          <a:xfrm>
            <a:off x="5143500" y="2491364"/>
            <a:ext cx="6294453" cy="2689803"/>
          </a:xfrm>
          <a:prstGeom prst="rect">
            <a:avLst/>
          </a:prstGeom>
          <a:ln>
            <a:solidFill>
              <a:schemeClr val="bg2">
                <a:lumMod val="1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83935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Home Page Navigation</a:t>
            </a:r>
          </a:p>
        </p:txBody>
      </p:sp>
      <p:sp>
        <p:nvSpPr>
          <p:cNvPr id="4" name="Slide Number Placeholder 3">
            <a:extLst>
              <a:ext uri="{FF2B5EF4-FFF2-40B4-BE49-F238E27FC236}">
                <a16:creationId xmlns:a16="http://schemas.microsoft.com/office/drawing/2014/main" id="{2E2EC99B-EE39-DD4C-A538-95D9730A2634}"/>
              </a:ext>
            </a:extLst>
          </p:cNvPr>
          <p:cNvSpPr>
            <a:spLocks noGrp="1"/>
          </p:cNvSpPr>
          <p:nvPr>
            <p:ph type="sldNum" sz="quarter" idx="4"/>
          </p:nvPr>
        </p:nvSpPr>
        <p:spPr>
          <a:xfrm>
            <a:off x="7974041" y="6356350"/>
            <a:ext cx="4016319" cy="365125"/>
          </a:xfrm>
        </p:spPr>
        <p:txBody>
          <a:bodyPr/>
          <a:lstStyle/>
          <a:p>
            <a:fld id="{366107C8-5818-D442-ABE3-D2F9EF358D25}" type="slidenum">
              <a:rPr lang="en-US" smtClean="0"/>
              <a:t>13</a:t>
            </a:fld>
            <a:endParaRPr lang="en-US"/>
          </a:p>
        </p:txBody>
      </p:sp>
      <p:cxnSp>
        <p:nvCxnSpPr>
          <p:cNvPr id="8" name="Straight Connector 7">
            <a:extLst>
              <a:ext uri="{FF2B5EF4-FFF2-40B4-BE49-F238E27FC236}">
                <a16:creationId xmlns:a16="http://schemas.microsoft.com/office/drawing/2014/main" id="{9FF3350C-1C80-FC4F-BFC6-5A9C5CABA15F}"/>
              </a:ext>
            </a:extLst>
          </p:cNvPr>
          <p:cNvCxnSpPr>
            <a:cxnSpLocks/>
          </p:cNvCxnSpPr>
          <p:nvPr/>
        </p:nvCxnSpPr>
        <p:spPr>
          <a:xfrm>
            <a:off x="649356" y="1316181"/>
            <a:ext cx="10893287" cy="0"/>
          </a:xfrm>
          <a:prstGeom prst="line">
            <a:avLst/>
          </a:prstGeom>
          <a:ln w="34925">
            <a:solidFill>
              <a:schemeClr val="accent2"/>
            </a:solidFill>
          </a:ln>
        </p:spPr>
        <p:style>
          <a:lnRef idx="3">
            <a:schemeClr val="accent4"/>
          </a:lnRef>
          <a:fillRef idx="0">
            <a:schemeClr val="accent4"/>
          </a:fillRef>
          <a:effectRef idx="2">
            <a:schemeClr val="accent4"/>
          </a:effectRef>
          <a:fontRef idx="minor">
            <a:schemeClr val="tx1"/>
          </a:fontRef>
        </p:style>
      </p:cxnSp>
      <p:sp>
        <p:nvSpPr>
          <p:cNvPr id="13" name="TextBox 12">
            <a:extLst>
              <a:ext uri="{FF2B5EF4-FFF2-40B4-BE49-F238E27FC236}">
                <a16:creationId xmlns:a16="http://schemas.microsoft.com/office/drawing/2014/main" id="{C02BAA5C-0432-8433-EA16-900AD4AAA252}"/>
              </a:ext>
            </a:extLst>
          </p:cNvPr>
          <p:cNvSpPr txBox="1"/>
          <p:nvPr/>
        </p:nvSpPr>
        <p:spPr>
          <a:xfrm>
            <a:off x="647700" y="5346919"/>
            <a:ext cx="10888703" cy="1323439"/>
          </a:xfrm>
          <a:prstGeom prst="rect">
            <a:avLst/>
          </a:prstGeom>
          <a:solidFill>
            <a:schemeClr val="bg1"/>
          </a:solidFill>
        </p:spPr>
        <p:txBody>
          <a:bodyPr wrap="square" rtlCol="0">
            <a:spAutoFit/>
          </a:bodyPr>
          <a:lstStyle/>
          <a:p>
            <a:pPr marL="342900" indent="-342900">
              <a:buClr>
                <a:srgbClr val="F2A94F"/>
              </a:buClr>
              <a:buFont typeface="+mj-lt"/>
              <a:buAutoNum type="arabicPeriod"/>
            </a:pPr>
            <a:r>
              <a:rPr lang="en-US" sz="1600" b="1" dirty="0">
                <a:latin typeface="Arial" panose="020B0604020202020204" pitchFamily="34" charset="0"/>
                <a:cs typeface="Arial" panose="020B0604020202020204" pitchFamily="34" charset="0"/>
              </a:rPr>
              <a:t>Home Page Icon </a:t>
            </a:r>
            <a:r>
              <a:rPr lang="en-US" sz="1600" dirty="0">
                <a:latin typeface="Arial" panose="020B0604020202020204" pitchFamily="34" charset="0"/>
                <a:cs typeface="Arial" panose="020B0604020202020204" pitchFamily="34" charset="0"/>
              </a:rPr>
              <a:t>– Takes user back to Home Page</a:t>
            </a:r>
          </a:p>
          <a:p>
            <a:pPr marL="342900" indent="-342900">
              <a:buClr>
                <a:srgbClr val="F2A94F"/>
              </a:buClr>
              <a:buFont typeface="+mj-lt"/>
              <a:buAutoNum type="arabicPeriod"/>
            </a:pPr>
            <a:r>
              <a:rPr lang="en-US" sz="1600" b="1" dirty="0">
                <a:latin typeface="Arial" panose="020B0604020202020204" pitchFamily="34" charset="0"/>
                <a:cs typeface="Arial" panose="020B0604020202020204" pitchFamily="34" charset="0"/>
              </a:rPr>
              <a:t>Navigation Bar – </a:t>
            </a:r>
            <a:r>
              <a:rPr lang="en-US" sz="1600" dirty="0">
                <a:latin typeface="Arial" panose="020B0604020202020204" pitchFamily="34" charset="0"/>
                <a:cs typeface="Arial" panose="020B0604020202020204" pitchFamily="34" charset="0"/>
              </a:rPr>
              <a:t>Horizontal tool bar at the top of screen with links to each CSP tab </a:t>
            </a:r>
          </a:p>
          <a:p>
            <a:pPr marL="342900" indent="-342900">
              <a:buClr>
                <a:srgbClr val="F2A94F"/>
              </a:buClr>
              <a:buFont typeface="+mj-lt"/>
              <a:buAutoNum type="arabicPeriod"/>
            </a:pPr>
            <a:r>
              <a:rPr lang="en-US" sz="1600" b="1" dirty="0">
                <a:latin typeface="Arial" panose="020B0604020202020204" pitchFamily="34" charset="0"/>
                <a:cs typeface="Arial" panose="020B0604020202020204" pitchFamily="34" charset="0"/>
              </a:rPr>
              <a:t>Account Administration </a:t>
            </a:r>
            <a:r>
              <a:rPr lang="en-US" sz="1600" dirty="0">
                <a:latin typeface="Arial" panose="020B0604020202020204" pitchFamily="34" charset="0"/>
                <a:cs typeface="Arial" panose="020B0604020202020204" pitchFamily="34" charset="0"/>
              </a:rPr>
              <a:t>– Access to user account settings</a:t>
            </a:r>
          </a:p>
          <a:p>
            <a:pPr marL="342900" indent="-342900">
              <a:buClr>
                <a:srgbClr val="F2A94F"/>
              </a:buClr>
              <a:buFont typeface="+mj-lt"/>
              <a:buAutoNum type="arabicPeriod"/>
            </a:pPr>
            <a:r>
              <a:rPr lang="en-US" sz="1600" b="1" dirty="0">
                <a:latin typeface="Arial" panose="020B0604020202020204" pitchFamily="34" charset="0"/>
                <a:cs typeface="Arial" panose="020B0604020202020204" pitchFamily="34" charset="0"/>
              </a:rPr>
              <a:t>Notifications </a:t>
            </a:r>
            <a:r>
              <a:rPr lang="en-US" sz="1600" dirty="0">
                <a:latin typeface="Arial" panose="020B0604020202020204" pitchFamily="34" charset="0"/>
                <a:cs typeface="Arial" panose="020B0604020202020204" pitchFamily="34" charset="0"/>
              </a:rPr>
              <a:t>– Link to notification alerts</a:t>
            </a:r>
          </a:p>
          <a:p>
            <a:pPr marL="342900" indent="-342900">
              <a:buClr>
                <a:srgbClr val="F2A94F"/>
              </a:buClr>
              <a:buFont typeface="+mj-lt"/>
              <a:buAutoNum type="arabicPeriod"/>
            </a:pPr>
            <a:r>
              <a:rPr lang="en-US" sz="1600" b="1" dirty="0">
                <a:latin typeface="Arial" panose="020B0604020202020204" pitchFamily="34" charset="0"/>
                <a:cs typeface="Arial" panose="020B0604020202020204" pitchFamily="34" charset="0"/>
              </a:rPr>
              <a:t>Get Verified</a:t>
            </a:r>
            <a:r>
              <a:rPr lang="en-US" sz="1600" dirty="0">
                <a:latin typeface="Arial" panose="020B0604020202020204" pitchFamily="34" charset="0"/>
                <a:cs typeface="Arial" panose="020B0604020202020204" pitchFamily="34" charset="0"/>
              </a:rPr>
              <a:t> – Link to Coupa’s supplier verification service for greater visibility </a:t>
            </a:r>
          </a:p>
        </p:txBody>
      </p:sp>
      <p:pic>
        <p:nvPicPr>
          <p:cNvPr id="14" name="Picture 13">
            <a:extLst>
              <a:ext uri="{FF2B5EF4-FFF2-40B4-BE49-F238E27FC236}">
                <a16:creationId xmlns:a16="http://schemas.microsoft.com/office/drawing/2014/main" id="{9E412EE2-E17B-6A93-62D0-786FC9D1FB4A}"/>
              </a:ext>
            </a:extLst>
          </p:cNvPr>
          <p:cNvPicPr>
            <a:picLocks noChangeAspect="1"/>
          </p:cNvPicPr>
          <p:nvPr/>
        </p:nvPicPr>
        <p:blipFill rotWithShape="1">
          <a:blip r:embed="rId3"/>
          <a:srcRect b="14596"/>
          <a:stretch/>
        </p:blipFill>
        <p:spPr>
          <a:xfrm>
            <a:off x="967012" y="1684632"/>
            <a:ext cx="10345064" cy="3518738"/>
          </a:xfrm>
          <a:prstGeom prst="rect">
            <a:avLst/>
          </a:prstGeom>
        </p:spPr>
      </p:pic>
      <p:sp>
        <p:nvSpPr>
          <p:cNvPr id="15" name="Rectangle 14">
            <a:extLst>
              <a:ext uri="{FF2B5EF4-FFF2-40B4-BE49-F238E27FC236}">
                <a16:creationId xmlns:a16="http://schemas.microsoft.com/office/drawing/2014/main" id="{2E255474-1E18-3F93-3C5D-25903E78CAF1}"/>
              </a:ext>
            </a:extLst>
          </p:cNvPr>
          <p:cNvSpPr/>
          <p:nvPr/>
        </p:nvSpPr>
        <p:spPr>
          <a:xfrm>
            <a:off x="1052193" y="2149382"/>
            <a:ext cx="691620" cy="308119"/>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16" name="Graphic 15" descr="Badge 1 with solid fill">
            <a:extLst>
              <a:ext uri="{FF2B5EF4-FFF2-40B4-BE49-F238E27FC236}">
                <a16:creationId xmlns:a16="http://schemas.microsoft.com/office/drawing/2014/main" id="{D4E2B7B3-050B-F3C2-4AA4-13ABE2B6E72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5626" y="2148765"/>
            <a:ext cx="294506" cy="294506"/>
          </a:xfrm>
          <a:prstGeom prst="rect">
            <a:avLst/>
          </a:prstGeom>
        </p:spPr>
      </p:pic>
      <p:sp>
        <p:nvSpPr>
          <p:cNvPr id="17" name="Rectangle 16">
            <a:extLst>
              <a:ext uri="{FF2B5EF4-FFF2-40B4-BE49-F238E27FC236}">
                <a16:creationId xmlns:a16="http://schemas.microsoft.com/office/drawing/2014/main" id="{0D79B10A-A1FC-461D-1D7F-9723EA88D71F}"/>
              </a:ext>
            </a:extLst>
          </p:cNvPr>
          <p:cNvSpPr/>
          <p:nvPr/>
        </p:nvSpPr>
        <p:spPr>
          <a:xfrm>
            <a:off x="971701" y="2088769"/>
            <a:ext cx="10340375" cy="451117"/>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19" name="Graphic 18" descr="Badge with solid fill">
            <a:extLst>
              <a:ext uri="{FF2B5EF4-FFF2-40B4-BE49-F238E27FC236}">
                <a16:creationId xmlns:a16="http://schemas.microsoft.com/office/drawing/2014/main" id="{CAB7273D-CDD9-919D-B171-46E05B945D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47370" y="1796161"/>
            <a:ext cx="292608" cy="292608"/>
          </a:xfrm>
          <a:prstGeom prst="rect">
            <a:avLst/>
          </a:prstGeom>
        </p:spPr>
      </p:pic>
      <p:sp>
        <p:nvSpPr>
          <p:cNvPr id="20" name="Rectangle 19">
            <a:extLst>
              <a:ext uri="{FF2B5EF4-FFF2-40B4-BE49-F238E27FC236}">
                <a16:creationId xmlns:a16="http://schemas.microsoft.com/office/drawing/2014/main" id="{EF72D62C-B910-E080-E454-E4EA9D3F4139}"/>
              </a:ext>
            </a:extLst>
          </p:cNvPr>
          <p:cNvSpPr/>
          <p:nvPr/>
        </p:nvSpPr>
        <p:spPr>
          <a:xfrm>
            <a:off x="8751647" y="1684963"/>
            <a:ext cx="628745" cy="210450"/>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22" name="Graphic 21" descr="Badge 3 with solid fill">
            <a:extLst>
              <a:ext uri="{FF2B5EF4-FFF2-40B4-BE49-F238E27FC236}">
                <a16:creationId xmlns:a16="http://schemas.microsoft.com/office/drawing/2014/main" id="{5DB27445-F42B-0568-F0BF-9E90F8EF394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54143" y="1398411"/>
            <a:ext cx="292608" cy="292608"/>
          </a:xfrm>
          <a:prstGeom prst="rect">
            <a:avLst/>
          </a:prstGeom>
        </p:spPr>
      </p:pic>
      <p:sp>
        <p:nvSpPr>
          <p:cNvPr id="23" name="Rectangle 22">
            <a:extLst>
              <a:ext uri="{FF2B5EF4-FFF2-40B4-BE49-F238E27FC236}">
                <a16:creationId xmlns:a16="http://schemas.microsoft.com/office/drawing/2014/main" id="{5A8832E1-0638-86B6-63E7-92410BD582DA}"/>
              </a:ext>
            </a:extLst>
          </p:cNvPr>
          <p:cNvSpPr/>
          <p:nvPr/>
        </p:nvSpPr>
        <p:spPr>
          <a:xfrm>
            <a:off x="9554744" y="1687051"/>
            <a:ext cx="1113861" cy="210450"/>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25" name="Graphic 24" descr="Badge 4 with solid fill">
            <a:extLst>
              <a:ext uri="{FF2B5EF4-FFF2-40B4-BE49-F238E27FC236}">
                <a16:creationId xmlns:a16="http://schemas.microsoft.com/office/drawing/2014/main" id="{440C206F-20E2-0A38-B41F-ECBEDA2172F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477896" y="1398411"/>
            <a:ext cx="292608" cy="292608"/>
          </a:xfrm>
          <a:prstGeom prst="rect">
            <a:avLst/>
          </a:prstGeom>
        </p:spPr>
      </p:pic>
      <p:sp>
        <p:nvSpPr>
          <p:cNvPr id="26" name="Rectangle 25">
            <a:extLst>
              <a:ext uri="{FF2B5EF4-FFF2-40B4-BE49-F238E27FC236}">
                <a16:creationId xmlns:a16="http://schemas.microsoft.com/office/drawing/2014/main" id="{E406E676-BAFF-6E87-B4F0-A8ECF2904FFE}"/>
              </a:ext>
            </a:extLst>
          </p:cNvPr>
          <p:cNvSpPr/>
          <p:nvPr/>
        </p:nvSpPr>
        <p:spPr>
          <a:xfrm>
            <a:off x="1585354" y="4113948"/>
            <a:ext cx="3177975" cy="338933"/>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28" name="Graphic 27" descr="Badge 5 with solid fill">
            <a:extLst>
              <a:ext uri="{FF2B5EF4-FFF2-40B4-BE49-F238E27FC236}">
                <a16:creationId xmlns:a16="http://schemas.microsoft.com/office/drawing/2014/main" id="{7D088C13-15C8-53E2-A83D-98E94B3D24B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87524" y="4100088"/>
            <a:ext cx="292608" cy="292608"/>
          </a:xfrm>
          <a:prstGeom prst="rect">
            <a:avLst/>
          </a:prstGeom>
        </p:spPr>
      </p:pic>
    </p:spTree>
    <p:extLst>
      <p:ext uri="{BB962C8B-B14F-4D97-AF65-F5344CB8AC3E}">
        <p14:creationId xmlns:p14="http://schemas.microsoft.com/office/powerpoint/2010/main" val="1841900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991891"/>
            <a:ext cx="3951562" cy="4556501"/>
          </a:xfrm>
        </p:spPr>
        <p:txBody>
          <a:bodyPr>
            <a:normAutofit/>
          </a:bodyPr>
          <a:lstStyle/>
          <a:p>
            <a:pPr algn="ctr"/>
            <a:r>
              <a:rPr lang="en-US" dirty="0">
                <a:solidFill>
                  <a:srgbClr val="394C6D"/>
                </a:solidFill>
              </a:rPr>
              <a:t>Account Management</a:t>
            </a:r>
            <a:endParaRPr lang="en-US" dirty="0">
              <a:solidFill>
                <a:schemeClr val="accent1"/>
              </a:solidFill>
            </a:endParaRPr>
          </a:p>
        </p:txBody>
      </p:sp>
      <p:sp>
        <p:nvSpPr>
          <p:cNvPr id="31" name="Content Placeholder 2"/>
          <p:cNvSpPr>
            <a:spLocks noGrp="1"/>
          </p:cNvSpPr>
          <p:nvPr>
            <p:ph idx="1"/>
          </p:nvPr>
        </p:nvSpPr>
        <p:spPr>
          <a:xfrm>
            <a:off x="4976031" y="991891"/>
            <a:ext cx="6568269" cy="4556501"/>
          </a:xfrm>
        </p:spPr>
        <p:txBody>
          <a:bodyPr numCol="1" anchor="ctr">
            <a:normAutofit/>
          </a:bodyPr>
          <a:lstStyle/>
          <a:p>
            <a:r>
              <a:rPr lang="en-US" sz="2400" dirty="0"/>
              <a:t>Account Administration</a:t>
            </a:r>
          </a:p>
          <a:p>
            <a:r>
              <a:rPr lang="en-US" sz="2400" dirty="0"/>
              <a:t>Admin</a:t>
            </a:r>
          </a:p>
          <a:p>
            <a:r>
              <a:rPr lang="en-US" sz="2400" dirty="0"/>
              <a:t>Get Help</a:t>
            </a:r>
          </a:p>
        </p:txBody>
      </p:sp>
      <p:cxnSp>
        <p:nvCxnSpPr>
          <p:cNvPr id="11" name="Straight Connector 10">
            <a:extLst>
              <a:ext uri="{FF2B5EF4-FFF2-40B4-BE49-F238E27FC236}">
                <a16:creationId xmlns:a16="http://schemas.microsoft.com/office/drawing/2014/main" id="{8B4C4FC4-DE91-1F4E-81D6-6727682955AE}"/>
              </a:ext>
            </a:extLst>
          </p:cNvPr>
          <p:cNvCxnSpPr/>
          <p:nvPr/>
        </p:nvCxnSpPr>
        <p:spPr>
          <a:xfrm>
            <a:off x="4572000" y="991892"/>
            <a:ext cx="0" cy="4556501"/>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723C24DB-5BA4-1348-97AA-4B014316367F}"/>
              </a:ext>
            </a:extLst>
          </p:cNvPr>
          <p:cNvSpPr/>
          <p:nvPr/>
        </p:nvSpPr>
        <p:spPr>
          <a:xfrm>
            <a:off x="5150427" y="5921539"/>
            <a:ext cx="2302996" cy="9470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6420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Account Administration – Account Settings</a:t>
            </a:r>
          </a:p>
        </p:txBody>
      </p:sp>
      <p:sp>
        <p:nvSpPr>
          <p:cNvPr id="4" name="Slide Number Placeholder 3">
            <a:extLst>
              <a:ext uri="{FF2B5EF4-FFF2-40B4-BE49-F238E27FC236}">
                <a16:creationId xmlns:a16="http://schemas.microsoft.com/office/drawing/2014/main" id="{2E2EC99B-EE39-DD4C-A538-95D9730A2634}"/>
              </a:ext>
            </a:extLst>
          </p:cNvPr>
          <p:cNvSpPr>
            <a:spLocks noGrp="1"/>
          </p:cNvSpPr>
          <p:nvPr>
            <p:ph type="sldNum" sz="quarter" idx="4"/>
          </p:nvPr>
        </p:nvSpPr>
        <p:spPr/>
        <p:txBody>
          <a:bodyPr/>
          <a:lstStyle/>
          <a:p>
            <a:fld id="{366107C8-5818-D442-ABE3-D2F9EF358D25}" type="slidenum">
              <a:rPr lang="en-US" smtClean="0"/>
              <a:t>15</a:t>
            </a:fld>
            <a:endParaRPr lang="en-US"/>
          </a:p>
        </p:txBody>
      </p:sp>
      <p:cxnSp>
        <p:nvCxnSpPr>
          <p:cNvPr id="11" name="Straight Connector 10">
            <a:extLst>
              <a:ext uri="{FF2B5EF4-FFF2-40B4-BE49-F238E27FC236}">
                <a16:creationId xmlns:a16="http://schemas.microsoft.com/office/drawing/2014/main" id="{6C944615-4E6C-624F-B8F2-07273CAF4620}"/>
              </a:ext>
            </a:extLst>
          </p:cNvPr>
          <p:cNvCxnSpPr>
            <a:cxnSpLocks/>
          </p:cNvCxnSpPr>
          <p:nvPr/>
        </p:nvCxnSpPr>
        <p:spPr>
          <a:xfrm>
            <a:off x="649356" y="1316181"/>
            <a:ext cx="10893287" cy="0"/>
          </a:xfrm>
          <a:prstGeom prst="line">
            <a:avLst/>
          </a:prstGeom>
          <a:ln w="34925">
            <a:solidFill>
              <a:schemeClr val="accent2"/>
            </a:solidFill>
          </a:ln>
        </p:spPr>
        <p:style>
          <a:lnRef idx="3">
            <a:schemeClr val="accent4"/>
          </a:lnRef>
          <a:fillRef idx="0">
            <a:schemeClr val="accent4"/>
          </a:fillRef>
          <a:effectRef idx="2">
            <a:schemeClr val="accent4"/>
          </a:effectRef>
          <a:fontRef idx="minor">
            <a:schemeClr val="tx1"/>
          </a:fontRef>
        </p:style>
      </p:cxnSp>
      <p:sp>
        <p:nvSpPr>
          <p:cNvPr id="3" name="TextBox 2">
            <a:extLst>
              <a:ext uri="{FF2B5EF4-FFF2-40B4-BE49-F238E27FC236}">
                <a16:creationId xmlns:a16="http://schemas.microsoft.com/office/drawing/2014/main" id="{E041DC7F-A504-8F84-5231-DF0F62E3875A}"/>
              </a:ext>
            </a:extLst>
          </p:cNvPr>
          <p:cNvSpPr txBox="1"/>
          <p:nvPr/>
        </p:nvSpPr>
        <p:spPr>
          <a:xfrm>
            <a:off x="661201" y="1686693"/>
            <a:ext cx="5434799" cy="3238002"/>
          </a:xfrm>
          <a:prstGeom prst="rect">
            <a:avLst/>
          </a:prstGeom>
          <a:noFill/>
        </p:spPr>
        <p:txBody>
          <a:bodyPr wrap="square" rtlCol="0">
            <a:spAutoFit/>
          </a:bodyPr>
          <a:lstStyle/>
          <a:p>
            <a:pPr marL="285750" indent="-285750">
              <a:lnSpc>
                <a:spcPct val="120000"/>
              </a:lnSpc>
              <a:buClr>
                <a:schemeClr val="accent2"/>
              </a:buClr>
              <a:buFont typeface="Arial" panose="020B0604020202020204" pitchFamily="34" charset="0"/>
              <a:buChar char="•"/>
            </a:pPr>
            <a:r>
              <a:rPr lang="en-US" sz="2000" dirty="0">
                <a:latin typeface="Arial"/>
                <a:cs typeface="Arial"/>
              </a:rPr>
              <a:t>Hovering over your profile name in the top right corner will expose some Account Administration settings</a:t>
            </a:r>
          </a:p>
          <a:p>
            <a:pPr marL="285750" indent="-285750">
              <a:lnSpc>
                <a:spcPct val="120000"/>
              </a:lnSpc>
              <a:buClr>
                <a:schemeClr val="accent2"/>
              </a:buClr>
              <a:buFont typeface="Arial" panose="020B0604020202020204" pitchFamily="34" charset="0"/>
              <a:buChar char="•"/>
            </a:pPr>
            <a:r>
              <a:rPr lang="en-US" sz="2000" dirty="0">
                <a:latin typeface="Arial"/>
                <a:cs typeface="Arial"/>
              </a:rPr>
              <a:t>On the My Account Settings page, you can make changes to your personal information</a:t>
            </a:r>
          </a:p>
          <a:p>
            <a:pPr marL="742950" lvl="1" indent="-285750">
              <a:lnSpc>
                <a:spcPct val="120000"/>
              </a:lnSpc>
              <a:buClr>
                <a:schemeClr val="accent2"/>
              </a:buClr>
              <a:buFont typeface="Arial" panose="020B0604020202020204" pitchFamily="34" charset="0"/>
              <a:buChar char="•"/>
            </a:pPr>
            <a:r>
              <a:rPr lang="en-US" dirty="0">
                <a:latin typeface="Arial"/>
                <a:cs typeface="Arial"/>
              </a:rPr>
              <a:t>Name</a:t>
            </a:r>
          </a:p>
          <a:p>
            <a:pPr marL="742950" lvl="1" indent="-285750">
              <a:lnSpc>
                <a:spcPct val="120000"/>
              </a:lnSpc>
              <a:buClr>
                <a:schemeClr val="accent2"/>
              </a:buClr>
              <a:buFont typeface="Arial" panose="020B0604020202020204" pitchFamily="34" charset="0"/>
              <a:buChar char="•"/>
            </a:pPr>
            <a:r>
              <a:rPr lang="en-US" dirty="0">
                <a:latin typeface="Arial"/>
                <a:cs typeface="Arial"/>
              </a:rPr>
              <a:t>Department</a:t>
            </a:r>
          </a:p>
          <a:p>
            <a:pPr marL="742950" lvl="1" indent="-285750">
              <a:lnSpc>
                <a:spcPct val="120000"/>
              </a:lnSpc>
              <a:buClr>
                <a:schemeClr val="accent2"/>
              </a:buClr>
              <a:buFont typeface="Arial" panose="020B0604020202020204" pitchFamily="34" charset="0"/>
              <a:buChar char="•"/>
            </a:pPr>
            <a:r>
              <a:rPr lang="en-US" dirty="0">
                <a:latin typeface="Arial"/>
                <a:cs typeface="Arial"/>
              </a:rPr>
              <a:t>Role</a:t>
            </a:r>
          </a:p>
          <a:p>
            <a:pPr marL="742950" lvl="1" indent="-285750">
              <a:lnSpc>
                <a:spcPct val="120000"/>
              </a:lnSpc>
              <a:buClr>
                <a:schemeClr val="accent2"/>
              </a:buClr>
              <a:buFont typeface="Arial" panose="020B0604020202020204" pitchFamily="34" charset="0"/>
              <a:buChar char="•"/>
            </a:pPr>
            <a:r>
              <a:rPr lang="en-US" dirty="0">
                <a:latin typeface="Arial"/>
                <a:cs typeface="Arial"/>
              </a:rPr>
              <a:t>Password</a:t>
            </a:r>
          </a:p>
        </p:txBody>
      </p:sp>
      <p:pic>
        <p:nvPicPr>
          <p:cNvPr id="14" name="Picture 13">
            <a:extLst>
              <a:ext uri="{FF2B5EF4-FFF2-40B4-BE49-F238E27FC236}">
                <a16:creationId xmlns:a16="http://schemas.microsoft.com/office/drawing/2014/main" id="{5367D420-D711-8021-B330-859491197D8D}"/>
              </a:ext>
            </a:extLst>
          </p:cNvPr>
          <p:cNvPicPr>
            <a:picLocks noChangeAspect="1"/>
          </p:cNvPicPr>
          <p:nvPr/>
        </p:nvPicPr>
        <p:blipFill>
          <a:blip r:embed="rId2"/>
          <a:srcRect/>
          <a:stretch/>
        </p:blipFill>
        <p:spPr>
          <a:xfrm>
            <a:off x="6243993" y="1700274"/>
            <a:ext cx="5299274" cy="4331861"/>
          </a:xfrm>
          <a:prstGeom prst="rect">
            <a:avLst/>
          </a:prstGeom>
          <a:ln>
            <a:solidFill>
              <a:schemeClr val="bg2">
                <a:lumMod val="10000"/>
              </a:schemeClr>
            </a:solidFill>
          </a:ln>
        </p:spPr>
      </p:pic>
    </p:spTree>
    <p:extLst>
      <p:ext uri="{BB962C8B-B14F-4D97-AF65-F5344CB8AC3E}">
        <p14:creationId xmlns:p14="http://schemas.microsoft.com/office/powerpoint/2010/main" val="3624276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Account Administration – Notification Preferences</a:t>
            </a:r>
          </a:p>
        </p:txBody>
      </p:sp>
      <p:sp>
        <p:nvSpPr>
          <p:cNvPr id="4" name="Slide Number Placeholder 3">
            <a:extLst>
              <a:ext uri="{FF2B5EF4-FFF2-40B4-BE49-F238E27FC236}">
                <a16:creationId xmlns:a16="http://schemas.microsoft.com/office/drawing/2014/main" id="{2E2EC99B-EE39-DD4C-A538-95D9730A2634}"/>
              </a:ext>
            </a:extLst>
          </p:cNvPr>
          <p:cNvSpPr>
            <a:spLocks noGrp="1"/>
          </p:cNvSpPr>
          <p:nvPr>
            <p:ph type="sldNum" sz="quarter" idx="4"/>
          </p:nvPr>
        </p:nvSpPr>
        <p:spPr/>
        <p:txBody>
          <a:bodyPr/>
          <a:lstStyle/>
          <a:p>
            <a:fld id="{366107C8-5818-D442-ABE3-D2F9EF358D25}" type="slidenum">
              <a:rPr lang="en-US" smtClean="0"/>
              <a:t>16</a:t>
            </a:fld>
            <a:endParaRPr lang="en-US"/>
          </a:p>
        </p:txBody>
      </p:sp>
      <p:cxnSp>
        <p:nvCxnSpPr>
          <p:cNvPr id="11" name="Straight Connector 10">
            <a:extLst>
              <a:ext uri="{FF2B5EF4-FFF2-40B4-BE49-F238E27FC236}">
                <a16:creationId xmlns:a16="http://schemas.microsoft.com/office/drawing/2014/main" id="{6C944615-4E6C-624F-B8F2-07273CAF4620}"/>
              </a:ext>
            </a:extLst>
          </p:cNvPr>
          <p:cNvCxnSpPr>
            <a:cxnSpLocks/>
          </p:cNvCxnSpPr>
          <p:nvPr/>
        </p:nvCxnSpPr>
        <p:spPr>
          <a:xfrm>
            <a:off x="649356" y="1316181"/>
            <a:ext cx="10893287" cy="0"/>
          </a:xfrm>
          <a:prstGeom prst="line">
            <a:avLst/>
          </a:prstGeom>
          <a:ln w="34925">
            <a:solidFill>
              <a:schemeClr val="accent2"/>
            </a:solidFill>
          </a:ln>
        </p:spPr>
        <p:style>
          <a:lnRef idx="3">
            <a:schemeClr val="accent4"/>
          </a:lnRef>
          <a:fillRef idx="0">
            <a:schemeClr val="accent4"/>
          </a:fillRef>
          <a:effectRef idx="2">
            <a:schemeClr val="accent4"/>
          </a:effectRef>
          <a:fontRef idx="minor">
            <a:schemeClr val="tx1"/>
          </a:fontRef>
        </p:style>
      </p:cxnSp>
      <p:pic>
        <p:nvPicPr>
          <p:cNvPr id="5" name="Picture 4">
            <a:extLst>
              <a:ext uri="{FF2B5EF4-FFF2-40B4-BE49-F238E27FC236}">
                <a16:creationId xmlns:a16="http://schemas.microsoft.com/office/drawing/2014/main" id="{456790C9-282A-540F-C3E5-EB945E0B0838}"/>
              </a:ext>
            </a:extLst>
          </p:cNvPr>
          <p:cNvPicPr>
            <a:picLocks noChangeAspect="1"/>
          </p:cNvPicPr>
          <p:nvPr/>
        </p:nvPicPr>
        <p:blipFill>
          <a:blip r:embed="rId2"/>
          <a:srcRect/>
          <a:stretch/>
        </p:blipFill>
        <p:spPr>
          <a:xfrm>
            <a:off x="5110385" y="1770144"/>
            <a:ext cx="6434412" cy="4453778"/>
          </a:xfrm>
          <a:prstGeom prst="rect">
            <a:avLst/>
          </a:prstGeom>
          <a:ln>
            <a:solidFill>
              <a:schemeClr val="bg2">
                <a:lumMod val="10000"/>
              </a:schemeClr>
            </a:solidFill>
          </a:ln>
        </p:spPr>
      </p:pic>
      <p:sp>
        <p:nvSpPr>
          <p:cNvPr id="6" name="TextBox 5">
            <a:extLst>
              <a:ext uri="{FF2B5EF4-FFF2-40B4-BE49-F238E27FC236}">
                <a16:creationId xmlns:a16="http://schemas.microsoft.com/office/drawing/2014/main" id="{9F286072-A759-5E0D-6630-896862F85FB5}"/>
              </a:ext>
            </a:extLst>
          </p:cNvPr>
          <p:cNvSpPr txBox="1"/>
          <p:nvPr/>
        </p:nvSpPr>
        <p:spPr>
          <a:xfrm>
            <a:off x="661202" y="1686693"/>
            <a:ext cx="3714856" cy="1905009"/>
          </a:xfrm>
          <a:prstGeom prst="rect">
            <a:avLst/>
          </a:prstGeom>
          <a:noFill/>
        </p:spPr>
        <p:txBody>
          <a:bodyPr wrap="square" rtlCol="0">
            <a:spAutoFit/>
          </a:bodyPr>
          <a:lstStyle/>
          <a:p>
            <a:pPr marL="285750" indent="-285750">
              <a:lnSpc>
                <a:spcPct val="120000"/>
              </a:lnSpc>
              <a:buClr>
                <a:schemeClr val="accent2"/>
              </a:buClr>
              <a:buFont typeface="Arial" panose="020B0604020202020204" pitchFamily="34" charset="0"/>
              <a:buChar char="•"/>
            </a:pPr>
            <a:r>
              <a:rPr lang="en-US" sz="2000" dirty="0">
                <a:latin typeface="Arial"/>
                <a:cs typeface="Arial"/>
              </a:rPr>
              <a:t>Selecting Notification Preferences allows you to set which notification you would like to receive and via which method </a:t>
            </a:r>
            <a:endParaRPr lang="en-US" dirty="0">
              <a:latin typeface="Arial"/>
              <a:cs typeface="Arial"/>
            </a:endParaRPr>
          </a:p>
        </p:txBody>
      </p:sp>
    </p:spTree>
    <p:extLst>
      <p:ext uri="{BB962C8B-B14F-4D97-AF65-F5344CB8AC3E}">
        <p14:creationId xmlns:p14="http://schemas.microsoft.com/office/powerpoint/2010/main" val="809735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Account Administration – Security</a:t>
            </a:r>
          </a:p>
        </p:txBody>
      </p:sp>
      <p:sp>
        <p:nvSpPr>
          <p:cNvPr id="4" name="Slide Number Placeholder 3">
            <a:extLst>
              <a:ext uri="{FF2B5EF4-FFF2-40B4-BE49-F238E27FC236}">
                <a16:creationId xmlns:a16="http://schemas.microsoft.com/office/drawing/2014/main" id="{2E2EC99B-EE39-DD4C-A538-95D9730A2634}"/>
              </a:ext>
            </a:extLst>
          </p:cNvPr>
          <p:cNvSpPr>
            <a:spLocks noGrp="1"/>
          </p:cNvSpPr>
          <p:nvPr>
            <p:ph type="sldNum" sz="quarter" idx="4"/>
          </p:nvPr>
        </p:nvSpPr>
        <p:spPr/>
        <p:txBody>
          <a:bodyPr/>
          <a:lstStyle/>
          <a:p>
            <a:fld id="{366107C8-5818-D442-ABE3-D2F9EF358D25}" type="slidenum">
              <a:rPr lang="en-US" smtClean="0"/>
              <a:t>17</a:t>
            </a:fld>
            <a:endParaRPr lang="en-US"/>
          </a:p>
        </p:txBody>
      </p:sp>
      <p:cxnSp>
        <p:nvCxnSpPr>
          <p:cNvPr id="11" name="Straight Connector 10">
            <a:extLst>
              <a:ext uri="{FF2B5EF4-FFF2-40B4-BE49-F238E27FC236}">
                <a16:creationId xmlns:a16="http://schemas.microsoft.com/office/drawing/2014/main" id="{6C944615-4E6C-624F-B8F2-07273CAF4620}"/>
              </a:ext>
            </a:extLst>
          </p:cNvPr>
          <p:cNvCxnSpPr>
            <a:cxnSpLocks/>
          </p:cNvCxnSpPr>
          <p:nvPr/>
        </p:nvCxnSpPr>
        <p:spPr>
          <a:xfrm>
            <a:off x="649356" y="1316181"/>
            <a:ext cx="10893287" cy="0"/>
          </a:xfrm>
          <a:prstGeom prst="line">
            <a:avLst/>
          </a:prstGeom>
          <a:ln w="34925">
            <a:solidFill>
              <a:schemeClr val="accent2"/>
            </a:solidFill>
          </a:ln>
        </p:spPr>
        <p:style>
          <a:lnRef idx="3">
            <a:schemeClr val="accent4"/>
          </a:lnRef>
          <a:fillRef idx="0">
            <a:schemeClr val="accent4"/>
          </a:fillRef>
          <a:effectRef idx="2">
            <a:schemeClr val="accent4"/>
          </a:effectRef>
          <a:fontRef idx="minor">
            <a:schemeClr val="tx1"/>
          </a:fontRef>
        </p:style>
      </p:cxnSp>
      <p:sp>
        <p:nvSpPr>
          <p:cNvPr id="6" name="TextBox 5">
            <a:extLst>
              <a:ext uri="{FF2B5EF4-FFF2-40B4-BE49-F238E27FC236}">
                <a16:creationId xmlns:a16="http://schemas.microsoft.com/office/drawing/2014/main" id="{9F286072-A759-5E0D-6630-896862F85FB5}"/>
              </a:ext>
            </a:extLst>
          </p:cNvPr>
          <p:cNvSpPr txBox="1"/>
          <p:nvPr/>
        </p:nvSpPr>
        <p:spPr>
          <a:xfrm>
            <a:off x="661202" y="1686693"/>
            <a:ext cx="3714856" cy="1535677"/>
          </a:xfrm>
          <a:prstGeom prst="rect">
            <a:avLst/>
          </a:prstGeom>
          <a:noFill/>
        </p:spPr>
        <p:txBody>
          <a:bodyPr wrap="square" rtlCol="0">
            <a:spAutoFit/>
          </a:bodyPr>
          <a:lstStyle/>
          <a:p>
            <a:pPr marL="285750" indent="-285750">
              <a:lnSpc>
                <a:spcPct val="120000"/>
              </a:lnSpc>
              <a:buClr>
                <a:schemeClr val="accent2"/>
              </a:buClr>
              <a:buFont typeface="Arial" panose="020B0604020202020204" pitchFamily="34" charset="0"/>
              <a:buChar char="•"/>
            </a:pPr>
            <a:r>
              <a:rPr lang="en-US" sz="2000" dirty="0">
                <a:latin typeface="Arial"/>
                <a:cs typeface="Arial"/>
              </a:rPr>
              <a:t>Finally, the Security page is where you can set the Authentication Method for your CSP profile </a:t>
            </a:r>
            <a:endParaRPr lang="en-US" dirty="0">
              <a:latin typeface="Arial"/>
              <a:cs typeface="Arial"/>
            </a:endParaRPr>
          </a:p>
        </p:txBody>
      </p:sp>
      <p:pic>
        <p:nvPicPr>
          <p:cNvPr id="3" name="Picture 2">
            <a:extLst>
              <a:ext uri="{FF2B5EF4-FFF2-40B4-BE49-F238E27FC236}">
                <a16:creationId xmlns:a16="http://schemas.microsoft.com/office/drawing/2014/main" id="{494DD6CD-E6DD-D236-699E-3F0208B64DF4}"/>
              </a:ext>
            </a:extLst>
          </p:cNvPr>
          <p:cNvPicPr>
            <a:picLocks noChangeAspect="1"/>
          </p:cNvPicPr>
          <p:nvPr/>
        </p:nvPicPr>
        <p:blipFill>
          <a:blip r:embed="rId2"/>
          <a:stretch>
            <a:fillRect/>
          </a:stretch>
        </p:blipFill>
        <p:spPr>
          <a:xfrm>
            <a:off x="5126722" y="1693022"/>
            <a:ext cx="6423471" cy="4315890"/>
          </a:xfrm>
          <a:prstGeom prst="rect">
            <a:avLst/>
          </a:prstGeom>
          <a:ln>
            <a:solidFill>
              <a:schemeClr val="bg2">
                <a:lumMod val="10000"/>
              </a:schemeClr>
            </a:solidFill>
          </a:ln>
        </p:spPr>
      </p:pic>
    </p:spTree>
    <p:extLst>
      <p:ext uri="{BB962C8B-B14F-4D97-AF65-F5344CB8AC3E}">
        <p14:creationId xmlns:p14="http://schemas.microsoft.com/office/powerpoint/2010/main" val="8524582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Admin Setup</a:t>
            </a:r>
          </a:p>
        </p:txBody>
      </p:sp>
      <p:sp>
        <p:nvSpPr>
          <p:cNvPr id="4" name="Slide Number Placeholder 3">
            <a:extLst>
              <a:ext uri="{FF2B5EF4-FFF2-40B4-BE49-F238E27FC236}">
                <a16:creationId xmlns:a16="http://schemas.microsoft.com/office/drawing/2014/main" id="{2E2EC99B-EE39-DD4C-A538-95D9730A2634}"/>
              </a:ext>
            </a:extLst>
          </p:cNvPr>
          <p:cNvSpPr>
            <a:spLocks noGrp="1"/>
          </p:cNvSpPr>
          <p:nvPr>
            <p:ph type="sldNum" sz="quarter" idx="4"/>
          </p:nvPr>
        </p:nvSpPr>
        <p:spPr/>
        <p:txBody>
          <a:bodyPr/>
          <a:lstStyle/>
          <a:p>
            <a:fld id="{366107C8-5818-D442-ABE3-D2F9EF358D25}" type="slidenum">
              <a:rPr lang="en-US" smtClean="0"/>
              <a:t>18</a:t>
            </a:fld>
            <a:endParaRPr lang="en-US"/>
          </a:p>
        </p:txBody>
      </p:sp>
      <p:cxnSp>
        <p:nvCxnSpPr>
          <p:cNvPr id="11" name="Straight Connector 10">
            <a:extLst>
              <a:ext uri="{FF2B5EF4-FFF2-40B4-BE49-F238E27FC236}">
                <a16:creationId xmlns:a16="http://schemas.microsoft.com/office/drawing/2014/main" id="{6C944615-4E6C-624F-B8F2-07273CAF4620}"/>
              </a:ext>
            </a:extLst>
          </p:cNvPr>
          <p:cNvCxnSpPr>
            <a:cxnSpLocks/>
          </p:cNvCxnSpPr>
          <p:nvPr/>
        </p:nvCxnSpPr>
        <p:spPr>
          <a:xfrm>
            <a:off x="649356" y="1316181"/>
            <a:ext cx="10893287" cy="0"/>
          </a:xfrm>
          <a:prstGeom prst="line">
            <a:avLst/>
          </a:prstGeom>
          <a:ln w="34925">
            <a:solidFill>
              <a:schemeClr val="accent2"/>
            </a:solidFill>
          </a:ln>
        </p:spPr>
        <p:style>
          <a:lnRef idx="3">
            <a:schemeClr val="accent4"/>
          </a:lnRef>
          <a:fillRef idx="0">
            <a:schemeClr val="accent4"/>
          </a:fillRef>
          <a:effectRef idx="2">
            <a:schemeClr val="accent4"/>
          </a:effectRef>
          <a:fontRef idx="minor">
            <a:schemeClr val="tx1"/>
          </a:fontRef>
        </p:style>
      </p:cxnSp>
      <p:pic>
        <p:nvPicPr>
          <p:cNvPr id="5" name="Picture 4">
            <a:extLst>
              <a:ext uri="{FF2B5EF4-FFF2-40B4-BE49-F238E27FC236}">
                <a16:creationId xmlns:a16="http://schemas.microsoft.com/office/drawing/2014/main" id="{AA664E18-D074-F432-47A0-FDEE8A63BC68}"/>
              </a:ext>
            </a:extLst>
          </p:cNvPr>
          <p:cNvPicPr>
            <a:picLocks noChangeAspect="1"/>
          </p:cNvPicPr>
          <p:nvPr/>
        </p:nvPicPr>
        <p:blipFill>
          <a:blip r:embed="rId2"/>
          <a:srcRect/>
          <a:stretch/>
        </p:blipFill>
        <p:spPr>
          <a:xfrm>
            <a:off x="2589411" y="2123556"/>
            <a:ext cx="7227251" cy="4386236"/>
          </a:xfrm>
          <a:prstGeom prst="rect">
            <a:avLst/>
          </a:prstGeom>
          <a:ln>
            <a:solidFill>
              <a:schemeClr val="bg2">
                <a:lumMod val="10000"/>
              </a:schemeClr>
            </a:solidFill>
          </a:ln>
        </p:spPr>
      </p:pic>
      <p:sp>
        <p:nvSpPr>
          <p:cNvPr id="7" name="TextBox 6">
            <a:extLst>
              <a:ext uri="{FF2B5EF4-FFF2-40B4-BE49-F238E27FC236}">
                <a16:creationId xmlns:a16="http://schemas.microsoft.com/office/drawing/2014/main" id="{334AEFE2-7A66-ACDF-D0B0-94A2FFC3A4C4}"/>
              </a:ext>
            </a:extLst>
          </p:cNvPr>
          <p:cNvSpPr txBox="1"/>
          <p:nvPr/>
        </p:nvSpPr>
        <p:spPr>
          <a:xfrm>
            <a:off x="432598" y="1686693"/>
            <a:ext cx="11110045" cy="394147"/>
          </a:xfrm>
          <a:prstGeom prst="rect">
            <a:avLst/>
          </a:prstGeom>
          <a:noFill/>
        </p:spPr>
        <p:txBody>
          <a:bodyPr wrap="square" rtlCol="0">
            <a:spAutoFit/>
          </a:bodyPr>
          <a:lstStyle/>
          <a:p>
            <a:pPr marL="285750" indent="-285750">
              <a:lnSpc>
                <a:spcPct val="120000"/>
              </a:lnSpc>
              <a:buClr>
                <a:schemeClr val="accent2"/>
              </a:buClr>
              <a:buFont typeface="Arial" panose="020B0604020202020204" pitchFamily="34" charset="0"/>
              <a:buChar char="•"/>
            </a:pPr>
            <a:r>
              <a:rPr lang="en-US" dirty="0">
                <a:latin typeface="Arial"/>
                <a:cs typeface="Arial"/>
              </a:rPr>
              <a:t>Users with Admin permissions can manage profile-wide settings and data by navigating to Setup &gt; Admin </a:t>
            </a:r>
            <a:endParaRPr lang="en-US" sz="1600" dirty="0">
              <a:latin typeface="Arial"/>
              <a:cs typeface="Arial"/>
            </a:endParaRPr>
          </a:p>
        </p:txBody>
      </p:sp>
    </p:spTree>
    <p:extLst>
      <p:ext uri="{BB962C8B-B14F-4D97-AF65-F5344CB8AC3E}">
        <p14:creationId xmlns:p14="http://schemas.microsoft.com/office/powerpoint/2010/main" val="4325290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Admin Setup – Users </a:t>
            </a:r>
          </a:p>
        </p:txBody>
      </p:sp>
      <p:sp>
        <p:nvSpPr>
          <p:cNvPr id="4" name="Slide Number Placeholder 3">
            <a:extLst>
              <a:ext uri="{FF2B5EF4-FFF2-40B4-BE49-F238E27FC236}">
                <a16:creationId xmlns:a16="http://schemas.microsoft.com/office/drawing/2014/main" id="{2E2EC99B-EE39-DD4C-A538-95D9730A2634}"/>
              </a:ext>
            </a:extLst>
          </p:cNvPr>
          <p:cNvSpPr>
            <a:spLocks noGrp="1"/>
          </p:cNvSpPr>
          <p:nvPr>
            <p:ph type="sldNum" sz="quarter" idx="4"/>
          </p:nvPr>
        </p:nvSpPr>
        <p:spPr/>
        <p:txBody>
          <a:bodyPr/>
          <a:lstStyle/>
          <a:p>
            <a:fld id="{366107C8-5818-D442-ABE3-D2F9EF358D25}" type="slidenum">
              <a:rPr lang="en-US" smtClean="0"/>
              <a:t>19</a:t>
            </a:fld>
            <a:endParaRPr lang="en-US"/>
          </a:p>
        </p:txBody>
      </p:sp>
      <p:cxnSp>
        <p:nvCxnSpPr>
          <p:cNvPr id="11" name="Straight Connector 10">
            <a:extLst>
              <a:ext uri="{FF2B5EF4-FFF2-40B4-BE49-F238E27FC236}">
                <a16:creationId xmlns:a16="http://schemas.microsoft.com/office/drawing/2014/main" id="{6C944615-4E6C-624F-B8F2-07273CAF4620}"/>
              </a:ext>
            </a:extLst>
          </p:cNvPr>
          <p:cNvCxnSpPr>
            <a:cxnSpLocks/>
          </p:cNvCxnSpPr>
          <p:nvPr/>
        </p:nvCxnSpPr>
        <p:spPr>
          <a:xfrm>
            <a:off x="649356" y="1316181"/>
            <a:ext cx="10893287" cy="0"/>
          </a:xfrm>
          <a:prstGeom prst="line">
            <a:avLst/>
          </a:prstGeom>
          <a:ln w="34925">
            <a:solidFill>
              <a:schemeClr val="accent2"/>
            </a:solidFill>
          </a:ln>
        </p:spPr>
        <p:style>
          <a:lnRef idx="3">
            <a:schemeClr val="accent4"/>
          </a:lnRef>
          <a:fillRef idx="0">
            <a:schemeClr val="accent4"/>
          </a:fillRef>
          <a:effectRef idx="2">
            <a:schemeClr val="accent4"/>
          </a:effectRef>
          <a:fontRef idx="minor">
            <a:schemeClr val="tx1"/>
          </a:fontRef>
        </p:style>
      </p:cxnSp>
      <p:sp>
        <p:nvSpPr>
          <p:cNvPr id="7" name="TextBox 6">
            <a:extLst>
              <a:ext uri="{FF2B5EF4-FFF2-40B4-BE49-F238E27FC236}">
                <a16:creationId xmlns:a16="http://schemas.microsoft.com/office/drawing/2014/main" id="{334AEFE2-7A66-ACDF-D0B0-94A2FFC3A4C4}"/>
              </a:ext>
            </a:extLst>
          </p:cNvPr>
          <p:cNvSpPr txBox="1"/>
          <p:nvPr/>
        </p:nvSpPr>
        <p:spPr>
          <a:xfrm>
            <a:off x="649357" y="1686693"/>
            <a:ext cx="6734209" cy="2056140"/>
          </a:xfrm>
          <a:prstGeom prst="rect">
            <a:avLst/>
          </a:prstGeom>
          <a:noFill/>
        </p:spPr>
        <p:txBody>
          <a:bodyPr wrap="square" rtlCol="0">
            <a:spAutoFit/>
          </a:bodyPr>
          <a:lstStyle/>
          <a:p>
            <a:pPr marL="285750" indent="-285750">
              <a:lnSpc>
                <a:spcPct val="120000"/>
              </a:lnSpc>
              <a:buClr>
                <a:schemeClr val="accent2"/>
              </a:buClr>
              <a:buFont typeface="Arial" panose="020B0604020202020204" pitchFamily="34" charset="0"/>
              <a:buChar char="•"/>
            </a:pPr>
            <a:r>
              <a:rPr lang="en-US" dirty="0">
                <a:latin typeface="Arial"/>
                <a:cs typeface="Arial"/>
              </a:rPr>
              <a:t>Admins can edit the permissions of CSP users </a:t>
            </a:r>
          </a:p>
          <a:p>
            <a:pPr marL="285750" indent="-285750">
              <a:lnSpc>
                <a:spcPct val="120000"/>
              </a:lnSpc>
              <a:buClr>
                <a:schemeClr val="accent2"/>
              </a:buClr>
              <a:buFont typeface="Arial" panose="020B0604020202020204" pitchFamily="34" charset="0"/>
              <a:buChar char="•"/>
            </a:pPr>
            <a:r>
              <a:rPr lang="en-US" dirty="0">
                <a:latin typeface="Arial"/>
                <a:cs typeface="Arial"/>
              </a:rPr>
              <a:t>Selecting permissions will adjust the view on that user’s home page as it controls which tabs and functions users can access </a:t>
            </a:r>
          </a:p>
          <a:p>
            <a:pPr marL="285750" indent="-285750">
              <a:lnSpc>
                <a:spcPct val="120000"/>
              </a:lnSpc>
              <a:buClr>
                <a:schemeClr val="accent2"/>
              </a:buClr>
              <a:buFont typeface="Arial" panose="020B0604020202020204" pitchFamily="34" charset="0"/>
              <a:buChar char="•"/>
            </a:pPr>
            <a:r>
              <a:rPr lang="en-US" dirty="0">
                <a:latin typeface="Arial"/>
                <a:cs typeface="Arial"/>
              </a:rPr>
              <a:t>Admins can also select which customers your users have access to</a:t>
            </a:r>
          </a:p>
          <a:p>
            <a:pPr marL="285750" indent="-285750">
              <a:lnSpc>
                <a:spcPct val="120000"/>
              </a:lnSpc>
              <a:buClr>
                <a:schemeClr val="accent2"/>
              </a:buClr>
              <a:buFont typeface="Arial" panose="020B0604020202020204" pitchFamily="34" charset="0"/>
              <a:buChar char="•"/>
            </a:pPr>
            <a:endParaRPr lang="en-US" dirty="0">
              <a:latin typeface="Arial"/>
              <a:cs typeface="Arial"/>
            </a:endParaRPr>
          </a:p>
        </p:txBody>
      </p:sp>
      <p:pic>
        <p:nvPicPr>
          <p:cNvPr id="3" name="Picture 2">
            <a:extLst>
              <a:ext uri="{FF2B5EF4-FFF2-40B4-BE49-F238E27FC236}">
                <a16:creationId xmlns:a16="http://schemas.microsoft.com/office/drawing/2014/main" id="{99C373DB-FCAE-88FB-7334-1A8987FCFC04}"/>
              </a:ext>
            </a:extLst>
          </p:cNvPr>
          <p:cNvPicPr>
            <a:picLocks noChangeAspect="1"/>
          </p:cNvPicPr>
          <p:nvPr/>
        </p:nvPicPr>
        <p:blipFill>
          <a:blip r:embed="rId2"/>
          <a:srcRect/>
          <a:stretch/>
        </p:blipFill>
        <p:spPr>
          <a:xfrm>
            <a:off x="7924788" y="1431733"/>
            <a:ext cx="3617855" cy="5140189"/>
          </a:xfrm>
          <a:prstGeom prst="rect">
            <a:avLst/>
          </a:prstGeom>
          <a:ln w="9525">
            <a:solidFill>
              <a:srgbClr val="000000"/>
            </a:solidFill>
          </a:ln>
        </p:spPr>
        <p:style>
          <a:lnRef idx="3">
            <a:schemeClr val="lt1"/>
          </a:lnRef>
          <a:fillRef idx="1">
            <a:schemeClr val="dk1"/>
          </a:fillRef>
          <a:effectRef idx="1">
            <a:schemeClr val="dk1"/>
          </a:effectRef>
          <a:fontRef idx="minor">
            <a:schemeClr val="lt1"/>
          </a:fontRef>
        </p:style>
      </p:pic>
    </p:spTree>
    <p:extLst>
      <p:ext uri="{BB962C8B-B14F-4D97-AF65-F5344CB8AC3E}">
        <p14:creationId xmlns:p14="http://schemas.microsoft.com/office/powerpoint/2010/main" val="3787408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5327" y="1396289"/>
            <a:ext cx="5006336" cy="1325563"/>
          </a:xfrm>
        </p:spPr>
        <p:txBody>
          <a:bodyPr vert="horz" lIns="91440" tIns="45720" rIns="91440" bIns="45720" rtlCol="0" anchor="ctr">
            <a:normAutofit/>
          </a:bodyPr>
          <a:lstStyle/>
          <a:p>
            <a:r>
              <a:rPr lang="en-US" sz="4400" kern="1200" dirty="0">
                <a:solidFill>
                  <a:schemeClr val="tx1"/>
                </a:solidFill>
                <a:latin typeface="+mj-lt"/>
                <a:ea typeface="+mj-ea"/>
                <a:cs typeface="+mj-cs"/>
              </a:rPr>
              <a:t>Agenda</a:t>
            </a:r>
          </a:p>
        </p:txBody>
      </p:sp>
      <p:sp>
        <p:nvSpPr>
          <p:cNvPr id="26" name="Freeform: Shape 25">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58D44E42-C462-4105-BC86-FE75B4E3C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4"/>
          <p:cNvSpPr>
            <a:spLocks noGrp="1"/>
          </p:cNvSpPr>
          <p:nvPr>
            <p:ph sz="half" idx="1"/>
          </p:nvPr>
        </p:nvSpPr>
        <p:spPr>
          <a:xfrm>
            <a:off x="6495327" y="2503014"/>
            <a:ext cx="5219699" cy="1034843"/>
          </a:xfrm>
        </p:spPr>
        <p:txBody>
          <a:bodyPr vert="horz" lIns="91440" tIns="45720" rIns="91440" bIns="45720" rtlCol="0" anchor="t">
            <a:noAutofit/>
          </a:bodyPr>
          <a:lstStyle/>
          <a:p>
            <a:r>
              <a:rPr lang="en-US" sz="2400" dirty="0"/>
              <a:t>Intro to Coupa Supplier Portal </a:t>
            </a:r>
          </a:p>
          <a:p>
            <a:r>
              <a:rPr lang="en-US" sz="2400" dirty="0"/>
              <a:t>CSP Reference Guides</a:t>
            </a:r>
          </a:p>
        </p:txBody>
      </p:sp>
      <p:sp>
        <p:nvSpPr>
          <p:cNvPr id="4" name="Slide Number Placeholder 3"/>
          <p:cNvSpPr>
            <a:spLocks noGrp="1"/>
          </p:cNvSpPr>
          <p:nvPr>
            <p:ph type="sldNum" sz="quarter" idx="12"/>
          </p:nvPr>
        </p:nvSpPr>
        <p:spPr/>
        <p:txBody>
          <a:bodyPr/>
          <a:lstStyle/>
          <a:p>
            <a:pPr>
              <a:spcAft>
                <a:spcPts val="600"/>
              </a:spcAft>
            </a:pPr>
            <a:fld id="{CDBA9528-BCFE-1E43-A37D-912FF3C527A6}" type="slidenum">
              <a:rPr lang="en-US" smtClean="0"/>
              <a:pPr>
                <a:spcAft>
                  <a:spcPts val="600"/>
                </a:spcAft>
              </a:pPr>
              <a:t>2</a:t>
            </a:fld>
            <a:endParaRPr lang="en-US"/>
          </a:p>
        </p:txBody>
      </p:sp>
      <p:pic>
        <p:nvPicPr>
          <p:cNvPr id="6" name="Picture 5" descr="Replace with Client Logo">
            <a:extLst>
              <a:ext uri="{FF2B5EF4-FFF2-40B4-BE49-F238E27FC236}">
                <a16:creationId xmlns:a16="http://schemas.microsoft.com/office/drawing/2014/main" id="{F21A756E-C867-747C-5047-EF5954684C30}"/>
              </a:ext>
            </a:extLst>
          </p:cNvPr>
          <p:cNvPicPr>
            <a:picLocks noChangeAspect="1"/>
          </p:cNvPicPr>
          <p:nvPr/>
        </p:nvPicPr>
        <p:blipFill>
          <a:blip r:embed="rId3"/>
          <a:srcRect/>
          <a:stretch/>
        </p:blipFill>
        <p:spPr>
          <a:xfrm>
            <a:off x="1343450" y="2369668"/>
            <a:ext cx="3098046" cy="1059332"/>
          </a:xfrm>
          <a:prstGeom prst="rect">
            <a:avLst/>
          </a:prstGeom>
        </p:spPr>
      </p:pic>
      <p:sp>
        <p:nvSpPr>
          <p:cNvPr id="7" name="TextBox 6">
            <a:extLst>
              <a:ext uri="{FF2B5EF4-FFF2-40B4-BE49-F238E27FC236}">
                <a16:creationId xmlns:a16="http://schemas.microsoft.com/office/drawing/2014/main" id="{30470EEF-6AFB-0807-C538-59734AFB985B}"/>
              </a:ext>
            </a:extLst>
          </p:cNvPr>
          <p:cNvSpPr txBox="1"/>
          <p:nvPr/>
        </p:nvSpPr>
        <p:spPr>
          <a:xfrm>
            <a:off x="6603999" y="3423604"/>
            <a:ext cx="5112075" cy="1348113"/>
          </a:xfrm>
          <a:prstGeom prst="rect">
            <a:avLst/>
          </a:prstGeom>
          <a:noFill/>
        </p:spPr>
        <p:txBody>
          <a:bodyPr wrap="square" rIns="91440" numCol="2" spcCol="0">
            <a:noAutofit/>
          </a:bodyPr>
          <a:lstStyle/>
          <a:p>
            <a:pPr marL="742950" lvl="1" indent="-285750">
              <a:buFont typeface="System Font Regular"/>
              <a:buChar char="-"/>
            </a:pPr>
            <a:r>
              <a:rPr lang="en-US" sz="2000" dirty="0"/>
              <a:t>Ways to Join</a:t>
            </a:r>
          </a:p>
          <a:p>
            <a:pPr marL="742950" lvl="1" indent="-285750">
              <a:buFont typeface="System Font Regular"/>
              <a:buChar char="-"/>
            </a:pPr>
            <a:r>
              <a:rPr lang="en-US" sz="2000" dirty="0"/>
              <a:t>Invitation </a:t>
            </a:r>
          </a:p>
          <a:p>
            <a:pPr marL="742950" lvl="1" indent="-285750">
              <a:buFont typeface="System Font Regular"/>
              <a:buChar char="-"/>
            </a:pPr>
            <a:r>
              <a:rPr lang="en-US" sz="2000" dirty="0"/>
              <a:t>Create Account</a:t>
            </a:r>
          </a:p>
          <a:p>
            <a:pPr marL="742950" lvl="1" indent="-285750">
              <a:buFont typeface="System Font Regular"/>
              <a:buChar char="-"/>
            </a:pPr>
            <a:r>
              <a:rPr lang="en-US" sz="2000" dirty="0"/>
              <a:t>CSP Navigation</a:t>
            </a:r>
          </a:p>
          <a:p>
            <a:pPr marL="742950" lvl="1" indent="-285750">
              <a:buFont typeface="System Font Regular"/>
              <a:buChar char="-"/>
            </a:pPr>
            <a:r>
              <a:rPr lang="en-US" sz="2000" spc="-20" dirty="0"/>
              <a:t>Manage Account</a:t>
            </a:r>
          </a:p>
          <a:p>
            <a:pPr marL="742950" lvl="1" indent="-285750">
              <a:buFont typeface="System Font Regular"/>
              <a:buChar char="-"/>
            </a:pPr>
            <a:r>
              <a:rPr lang="en-US" sz="2000" dirty="0"/>
              <a:t>Purchase Orders</a:t>
            </a:r>
          </a:p>
          <a:p>
            <a:pPr marL="742950" lvl="1" indent="-285750">
              <a:buFont typeface="System Font Regular"/>
              <a:buChar char="-"/>
            </a:pPr>
            <a:r>
              <a:rPr lang="en-US" sz="2000" dirty="0"/>
              <a:t>Invoices</a:t>
            </a:r>
          </a:p>
          <a:p>
            <a:pPr marL="742950" lvl="1" indent="-285750">
              <a:buFont typeface="System Font Regular"/>
              <a:buChar char="-"/>
            </a:pPr>
            <a:r>
              <a:rPr lang="en-US" sz="1800" dirty="0"/>
              <a:t>Payments</a:t>
            </a:r>
            <a:endParaRPr lang="en-US" dirty="0"/>
          </a:p>
        </p:txBody>
      </p:sp>
      <p:sp>
        <p:nvSpPr>
          <p:cNvPr id="3" name="TextBox 2">
            <a:extLst>
              <a:ext uri="{FF2B5EF4-FFF2-40B4-BE49-F238E27FC236}">
                <a16:creationId xmlns:a16="http://schemas.microsoft.com/office/drawing/2014/main" id="{56D295D1-42BE-BF91-B3C3-9147EFF1758D}"/>
              </a:ext>
            </a:extLst>
          </p:cNvPr>
          <p:cNvSpPr txBox="1"/>
          <p:nvPr/>
        </p:nvSpPr>
        <p:spPr>
          <a:xfrm>
            <a:off x="1881351" y="2721852"/>
            <a:ext cx="2249214" cy="369332"/>
          </a:xfrm>
          <a:prstGeom prst="rect">
            <a:avLst/>
          </a:prstGeom>
          <a:noFill/>
        </p:spPr>
        <p:txBody>
          <a:bodyPr wrap="square" rtlCol="0">
            <a:spAutoFit/>
          </a:bodyPr>
          <a:lstStyle/>
          <a:p>
            <a:r>
              <a:rPr lang="en-US" dirty="0">
                <a:solidFill>
                  <a:schemeClr val="tx2">
                    <a:lumMod val="10000"/>
                  </a:schemeClr>
                </a:solidFill>
                <a:highlight>
                  <a:srgbClr val="FFFF00"/>
                </a:highlight>
              </a:rPr>
              <a:t>Insert Client Logo</a:t>
            </a:r>
          </a:p>
        </p:txBody>
      </p:sp>
      <p:pic>
        <p:nvPicPr>
          <p:cNvPr id="8" name="Picture 7">
            <a:extLst>
              <a:ext uri="{FF2B5EF4-FFF2-40B4-BE49-F238E27FC236}">
                <a16:creationId xmlns:a16="http://schemas.microsoft.com/office/drawing/2014/main" id="{4AA106AB-A65E-506E-7FC6-6EEC90FC6A32}"/>
              </a:ext>
            </a:extLst>
          </p:cNvPr>
          <p:cNvPicPr>
            <a:picLocks noChangeAspect="1"/>
          </p:cNvPicPr>
          <p:nvPr/>
        </p:nvPicPr>
        <p:blipFill>
          <a:blip r:embed="rId4"/>
          <a:stretch>
            <a:fillRect/>
          </a:stretch>
        </p:blipFill>
        <p:spPr>
          <a:xfrm>
            <a:off x="1311134" y="2195503"/>
            <a:ext cx="3162678" cy="1649864"/>
          </a:xfrm>
          <a:prstGeom prst="rect">
            <a:avLst/>
          </a:prstGeom>
        </p:spPr>
      </p:pic>
    </p:spTree>
    <p:extLst>
      <p:ext uri="{BB962C8B-B14F-4D97-AF65-F5344CB8AC3E}">
        <p14:creationId xmlns:p14="http://schemas.microsoft.com/office/powerpoint/2010/main" val="984892822"/>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Admin Setup – Merge Requests</a:t>
            </a:r>
          </a:p>
        </p:txBody>
      </p:sp>
      <p:sp>
        <p:nvSpPr>
          <p:cNvPr id="4" name="Slide Number Placeholder 3">
            <a:extLst>
              <a:ext uri="{FF2B5EF4-FFF2-40B4-BE49-F238E27FC236}">
                <a16:creationId xmlns:a16="http://schemas.microsoft.com/office/drawing/2014/main" id="{2E2EC99B-EE39-DD4C-A538-95D9730A2634}"/>
              </a:ext>
            </a:extLst>
          </p:cNvPr>
          <p:cNvSpPr>
            <a:spLocks noGrp="1"/>
          </p:cNvSpPr>
          <p:nvPr>
            <p:ph type="sldNum" sz="quarter" idx="4"/>
          </p:nvPr>
        </p:nvSpPr>
        <p:spPr/>
        <p:txBody>
          <a:bodyPr/>
          <a:lstStyle/>
          <a:p>
            <a:fld id="{366107C8-5818-D442-ABE3-D2F9EF358D25}" type="slidenum">
              <a:rPr lang="en-US" smtClean="0"/>
              <a:t>20</a:t>
            </a:fld>
            <a:endParaRPr lang="en-US"/>
          </a:p>
        </p:txBody>
      </p:sp>
      <p:cxnSp>
        <p:nvCxnSpPr>
          <p:cNvPr id="11" name="Straight Connector 10">
            <a:extLst>
              <a:ext uri="{FF2B5EF4-FFF2-40B4-BE49-F238E27FC236}">
                <a16:creationId xmlns:a16="http://schemas.microsoft.com/office/drawing/2014/main" id="{6C944615-4E6C-624F-B8F2-07273CAF4620}"/>
              </a:ext>
            </a:extLst>
          </p:cNvPr>
          <p:cNvCxnSpPr>
            <a:cxnSpLocks/>
          </p:cNvCxnSpPr>
          <p:nvPr/>
        </p:nvCxnSpPr>
        <p:spPr>
          <a:xfrm>
            <a:off x="649356" y="1316181"/>
            <a:ext cx="10893287" cy="0"/>
          </a:xfrm>
          <a:prstGeom prst="line">
            <a:avLst/>
          </a:prstGeom>
          <a:ln w="34925">
            <a:solidFill>
              <a:schemeClr val="accent2"/>
            </a:solidFill>
          </a:ln>
        </p:spPr>
        <p:style>
          <a:lnRef idx="3">
            <a:schemeClr val="accent4"/>
          </a:lnRef>
          <a:fillRef idx="0">
            <a:schemeClr val="accent4"/>
          </a:fillRef>
          <a:effectRef idx="2">
            <a:schemeClr val="accent4"/>
          </a:effectRef>
          <a:fontRef idx="minor">
            <a:schemeClr val="tx1"/>
          </a:fontRef>
        </p:style>
      </p:cxnSp>
      <p:sp>
        <p:nvSpPr>
          <p:cNvPr id="7" name="TextBox 6">
            <a:extLst>
              <a:ext uri="{FF2B5EF4-FFF2-40B4-BE49-F238E27FC236}">
                <a16:creationId xmlns:a16="http://schemas.microsoft.com/office/drawing/2014/main" id="{334AEFE2-7A66-ACDF-D0B0-94A2FFC3A4C4}"/>
              </a:ext>
            </a:extLst>
          </p:cNvPr>
          <p:cNvSpPr txBox="1"/>
          <p:nvPr/>
        </p:nvSpPr>
        <p:spPr>
          <a:xfrm>
            <a:off x="432598" y="1686693"/>
            <a:ext cx="11110045" cy="1391343"/>
          </a:xfrm>
          <a:prstGeom prst="rect">
            <a:avLst/>
          </a:prstGeom>
          <a:noFill/>
        </p:spPr>
        <p:txBody>
          <a:bodyPr wrap="square" rtlCol="0">
            <a:spAutoFit/>
          </a:bodyPr>
          <a:lstStyle/>
          <a:p>
            <a:pPr marL="285750" indent="-285750">
              <a:lnSpc>
                <a:spcPct val="120000"/>
              </a:lnSpc>
              <a:buClr>
                <a:schemeClr val="accent2"/>
              </a:buClr>
              <a:buFont typeface="Arial" panose="020B0604020202020204" pitchFamily="34" charset="0"/>
              <a:buChar char="•"/>
            </a:pPr>
            <a:r>
              <a:rPr lang="en-US" dirty="0">
                <a:latin typeface="Arial"/>
                <a:cs typeface="Arial"/>
              </a:rPr>
              <a:t>Your company may have more than one account/profile in the CSP. This can happen when several users from the same company register or are invited to the CSP through different email addresses</a:t>
            </a:r>
          </a:p>
          <a:p>
            <a:pPr marL="285750" indent="-285750">
              <a:lnSpc>
                <a:spcPct val="120000"/>
              </a:lnSpc>
              <a:buClr>
                <a:schemeClr val="accent2"/>
              </a:buClr>
              <a:buFont typeface="Arial" panose="020B0604020202020204" pitchFamily="34" charset="0"/>
              <a:buChar char="•"/>
            </a:pPr>
            <a:r>
              <a:rPr lang="en-US" dirty="0">
                <a:latin typeface="Arial"/>
                <a:cs typeface="Arial"/>
              </a:rPr>
              <a:t>If there is ever a need to merge these accounts, Admins have the ability and responsibility to perform the required action </a:t>
            </a:r>
          </a:p>
        </p:txBody>
      </p:sp>
      <p:pic>
        <p:nvPicPr>
          <p:cNvPr id="3" name="Picture 2">
            <a:extLst>
              <a:ext uri="{FF2B5EF4-FFF2-40B4-BE49-F238E27FC236}">
                <a16:creationId xmlns:a16="http://schemas.microsoft.com/office/drawing/2014/main" id="{C5740E79-7B5D-5E70-4579-E8A0A63AB9BA}"/>
              </a:ext>
            </a:extLst>
          </p:cNvPr>
          <p:cNvPicPr>
            <a:picLocks noChangeAspect="1"/>
          </p:cNvPicPr>
          <p:nvPr/>
        </p:nvPicPr>
        <p:blipFill>
          <a:blip r:embed="rId2"/>
          <a:stretch>
            <a:fillRect/>
          </a:stretch>
        </p:blipFill>
        <p:spPr>
          <a:xfrm>
            <a:off x="5077089" y="2920334"/>
            <a:ext cx="6465554" cy="3436016"/>
          </a:xfrm>
          <a:prstGeom prst="rect">
            <a:avLst/>
          </a:prstGeom>
          <a:ln>
            <a:solidFill>
              <a:schemeClr val="bg2">
                <a:lumMod val="10000"/>
              </a:schemeClr>
            </a:solidFill>
          </a:ln>
        </p:spPr>
      </p:pic>
      <p:sp>
        <p:nvSpPr>
          <p:cNvPr id="5" name="Rounded Rectangle 4">
            <a:extLst>
              <a:ext uri="{FF2B5EF4-FFF2-40B4-BE49-F238E27FC236}">
                <a16:creationId xmlns:a16="http://schemas.microsoft.com/office/drawing/2014/main" id="{B2F5A0CF-1285-1F80-2A31-BA5B5F3EBEAA}"/>
              </a:ext>
            </a:extLst>
          </p:cNvPr>
          <p:cNvSpPr/>
          <p:nvPr/>
        </p:nvSpPr>
        <p:spPr>
          <a:xfrm>
            <a:off x="797322" y="5347943"/>
            <a:ext cx="3241278" cy="74362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7E7F7E"/>
                </a:solidFill>
                <a:latin typeface="Arial" charset="0"/>
                <a:cs typeface="Arial" charset="0"/>
              </a:rPr>
              <a:t>Visit the Coupa Compass portal for more information on Merge </a:t>
            </a:r>
          </a:p>
        </p:txBody>
      </p:sp>
      <p:pic>
        <p:nvPicPr>
          <p:cNvPr id="6" name="Graphic 5" descr="Pin">
            <a:extLst>
              <a:ext uri="{FF2B5EF4-FFF2-40B4-BE49-F238E27FC236}">
                <a16:creationId xmlns:a16="http://schemas.microsoft.com/office/drawing/2014/main" id="{993BB89D-9AAE-742F-08A5-EB21FBCA7B0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1151" y="4967929"/>
            <a:ext cx="567160" cy="567160"/>
          </a:xfrm>
          <a:prstGeom prst="rect">
            <a:avLst/>
          </a:prstGeom>
        </p:spPr>
      </p:pic>
    </p:spTree>
    <p:extLst>
      <p:ext uri="{BB962C8B-B14F-4D97-AF65-F5344CB8AC3E}">
        <p14:creationId xmlns:p14="http://schemas.microsoft.com/office/powerpoint/2010/main" val="40170696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Admin Setup – Legal Entities </a:t>
            </a:r>
          </a:p>
        </p:txBody>
      </p:sp>
      <p:sp>
        <p:nvSpPr>
          <p:cNvPr id="4" name="Slide Number Placeholder 3">
            <a:extLst>
              <a:ext uri="{FF2B5EF4-FFF2-40B4-BE49-F238E27FC236}">
                <a16:creationId xmlns:a16="http://schemas.microsoft.com/office/drawing/2014/main" id="{2E2EC99B-EE39-DD4C-A538-95D9730A2634}"/>
              </a:ext>
            </a:extLst>
          </p:cNvPr>
          <p:cNvSpPr>
            <a:spLocks noGrp="1"/>
          </p:cNvSpPr>
          <p:nvPr>
            <p:ph type="sldNum" sz="quarter" idx="4"/>
          </p:nvPr>
        </p:nvSpPr>
        <p:spPr/>
        <p:txBody>
          <a:bodyPr/>
          <a:lstStyle/>
          <a:p>
            <a:fld id="{366107C8-5818-D442-ABE3-D2F9EF358D25}" type="slidenum">
              <a:rPr lang="en-US" smtClean="0"/>
              <a:t>21</a:t>
            </a:fld>
            <a:endParaRPr lang="en-US"/>
          </a:p>
        </p:txBody>
      </p:sp>
      <p:cxnSp>
        <p:nvCxnSpPr>
          <p:cNvPr id="11" name="Straight Connector 10">
            <a:extLst>
              <a:ext uri="{FF2B5EF4-FFF2-40B4-BE49-F238E27FC236}">
                <a16:creationId xmlns:a16="http://schemas.microsoft.com/office/drawing/2014/main" id="{6C944615-4E6C-624F-B8F2-07273CAF4620}"/>
              </a:ext>
            </a:extLst>
          </p:cNvPr>
          <p:cNvCxnSpPr>
            <a:cxnSpLocks/>
          </p:cNvCxnSpPr>
          <p:nvPr/>
        </p:nvCxnSpPr>
        <p:spPr>
          <a:xfrm>
            <a:off x="649356" y="1316181"/>
            <a:ext cx="10893287" cy="0"/>
          </a:xfrm>
          <a:prstGeom prst="line">
            <a:avLst/>
          </a:prstGeom>
          <a:ln w="34925">
            <a:solidFill>
              <a:schemeClr val="accent2"/>
            </a:solidFill>
          </a:ln>
        </p:spPr>
        <p:style>
          <a:lnRef idx="3">
            <a:schemeClr val="accent4"/>
          </a:lnRef>
          <a:fillRef idx="0">
            <a:schemeClr val="accent4"/>
          </a:fillRef>
          <a:effectRef idx="2">
            <a:schemeClr val="accent4"/>
          </a:effectRef>
          <a:fontRef idx="minor">
            <a:schemeClr val="tx1"/>
          </a:fontRef>
        </p:style>
      </p:cxnSp>
      <p:sp>
        <p:nvSpPr>
          <p:cNvPr id="7" name="TextBox 6">
            <a:extLst>
              <a:ext uri="{FF2B5EF4-FFF2-40B4-BE49-F238E27FC236}">
                <a16:creationId xmlns:a16="http://schemas.microsoft.com/office/drawing/2014/main" id="{334AEFE2-7A66-ACDF-D0B0-94A2FFC3A4C4}"/>
              </a:ext>
            </a:extLst>
          </p:cNvPr>
          <p:cNvSpPr txBox="1"/>
          <p:nvPr/>
        </p:nvSpPr>
        <p:spPr>
          <a:xfrm>
            <a:off x="647700" y="1686693"/>
            <a:ext cx="10894943" cy="2727734"/>
          </a:xfrm>
          <a:prstGeom prst="rect">
            <a:avLst/>
          </a:prstGeom>
          <a:noFill/>
        </p:spPr>
        <p:txBody>
          <a:bodyPr wrap="square" rtlCol="0">
            <a:spAutoFit/>
          </a:bodyPr>
          <a:lstStyle/>
          <a:p>
            <a:pPr marL="285750" indent="-285750">
              <a:lnSpc>
                <a:spcPct val="120000"/>
              </a:lnSpc>
              <a:buClr>
                <a:schemeClr val="accent2"/>
              </a:buClr>
              <a:buFont typeface="Arial" panose="020B0604020202020204" pitchFamily="34" charset="0"/>
              <a:buChar char="•"/>
            </a:pPr>
            <a:r>
              <a:rPr lang="en-US" sz="2000" dirty="0">
                <a:latin typeface="Arial"/>
                <a:cs typeface="Arial"/>
              </a:rPr>
              <a:t>Admins also can Add or Manage the account’s Legal Entities </a:t>
            </a:r>
          </a:p>
          <a:p>
            <a:pPr marL="285750" indent="-285750">
              <a:lnSpc>
                <a:spcPct val="120000"/>
              </a:lnSpc>
              <a:buClr>
                <a:schemeClr val="accent2"/>
              </a:buClr>
              <a:buFont typeface="Arial" panose="020B0604020202020204" pitchFamily="34" charset="0"/>
              <a:buChar char="•"/>
            </a:pPr>
            <a:r>
              <a:rPr lang="en-US" sz="2000" dirty="0">
                <a:latin typeface="Arial"/>
                <a:cs typeface="Arial"/>
              </a:rPr>
              <a:t>Legal Entities are comprised of </a:t>
            </a:r>
          </a:p>
          <a:p>
            <a:pPr marL="742950" lvl="1" indent="-285750">
              <a:lnSpc>
                <a:spcPct val="120000"/>
              </a:lnSpc>
              <a:buClr>
                <a:schemeClr val="accent2"/>
              </a:buClr>
              <a:buFont typeface="Arial" panose="020B0604020202020204" pitchFamily="34" charset="0"/>
              <a:buChar char="•"/>
            </a:pPr>
            <a:r>
              <a:rPr lang="en-US" sz="1600" dirty="0">
                <a:latin typeface="Arial"/>
                <a:cs typeface="Arial"/>
              </a:rPr>
              <a:t>Basic Company Info</a:t>
            </a:r>
          </a:p>
          <a:p>
            <a:pPr marL="742950" lvl="1" indent="-285750">
              <a:lnSpc>
                <a:spcPct val="120000"/>
              </a:lnSpc>
              <a:buClr>
                <a:schemeClr val="accent2"/>
              </a:buClr>
              <a:buFont typeface="Arial" panose="020B0604020202020204" pitchFamily="34" charset="0"/>
              <a:buChar char="•"/>
            </a:pPr>
            <a:r>
              <a:rPr lang="en-US" sz="1600" dirty="0">
                <a:latin typeface="Arial"/>
                <a:cs typeface="Arial"/>
              </a:rPr>
              <a:t>Tax ID</a:t>
            </a:r>
          </a:p>
          <a:p>
            <a:pPr marL="742950" lvl="1" indent="-285750">
              <a:lnSpc>
                <a:spcPct val="120000"/>
              </a:lnSpc>
              <a:buClr>
                <a:schemeClr val="accent2"/>
              </a:buClr>
              <a:buFont typeface="Arial" panose="020B0604020202020204" pitchFamily="34" charset="0"/>
              <a:buChar char="•"/>
            </a:pPr>
            <a:r>
              <a:rPr lang="en-US" sz="1600" dirty="0">
                <a:latin typeface="Arial"/>
                <a:cs typeface="Arial"/>
              </a:rPr>
              <a:t>Addresses</a:t>
            </a:r>
          </a:p>
          <a:p>
            <a:pPr marL="1200150" lvl="2" indent="-285750">
              <a:lnSpc>
                <a:spcPct val="120000"/>
              </a:lnSpc>
              <a:buClr>
                <a:schemeClr val="accent2"/>
              </a:buClr>
              <a:buFont typeface="Arial" panose="020B0604020202020204" pitchFamily="34" charset="0"/>
              <a:buChar char="•"/>
            </a:pPr>
            <a:r>
              <a:rPr lang="en-US" sz="1400" dirty="0">
                <a:latin typeface="Arial"/>
                <a:cs typeface="Arial"/>
              </a:rPr>
              <a:t>Primary </a:t>
            </a:r>
          </a:p>
          <a:p>
            <a:pPr marL="1200150" lvl="2" indent="-285750">
              <a:lnSpc>
                <a:spcPct val="120000"/>
              </a:lnSpc>
              <a:buClr>
                <a:schemeClr val="accent2"/>
              </a:buClr>
              <a:buFont typeface="Arial" panose="020B0604020202020204" pitchFamily="34" charset="0"/>
              <a:buChar char="•"/>
            </a:pPr>
            <a:r>
              <a:rPr lang="en-US" sz="1400" dirty="0">
                <a:latin typeface="Arial"/>
                <a:cs typeface="Arial"/>
              </a:rPr>
              <a:t>Remit To </a:t>
            </a:r>
          </a:p>
          <a:p>
            <a:pPr marL="1200150" lvl="2" indent="-285750">
              <a:lnSpc>
                <a:spcPct val="120000"/>
              </a:lnSpc>
              <a:buClr>
                <a:schemeClr val="accent2"/>
              </a:buClr>
              <a:buFont typeface="Arial" panose="020B0604020202020204" pitchFamily="34" charset="0"/>
              <a:buChar char="•"/>
            </a:pPr>
            <a:r>
              <a:rPr lang="en-US" sz="1400" dirty="0">
                <a:latin typeface="Arial"/>
                <a:cs typeface="Arial"/>
              </a:rPr>
              <a:t>Ship From </a:t>
            </a:r>
          </a:p>
          <a:p>
            <a:pPr marL="1200150" lvl="2" indent="-285750">
              <a:lnSpc>
                <a:spcPct val="120000"/>
              </a:lnSpc>
              <a:buClr>
                <a:schemeClr val="accent2"/>
              </a:buClr>
              <a:buFont typeface="Arial" panose="020B0604020202020204" pitchFamily="34" charset="0"/>
              <a:buChar char="•"/>
            </a:pPr>
            <a:r>
              <a:rPr lang="en-US" sz="1400" dirty="0">
                <a:latin typeface="Arial"/>
                <a:cs typeface="Arial"/>
              </a:rPr>
              <a:t>Return  </a:t>
            </a:r>
          </a:p>
        </p:txBody>
      </p:sp>
      <p:pic>
        <p:nvPicPr>
          <p:cNvPr id="3" name="Picture 2">
            <a:extLst>
              <a:ext uri="{FF2B5EF4-FFF2-40B4-BE49-F238E27FC236}">
                <a16:creationId xmlns:a16="http://schemas.microsoft.com/office/drawing/2014/main" id="{ABEC4CB5-2523-9441-7B39-F3722E7E07D3}"/>
              </a:ext>
            </a:extLst>
          </p:cNvPr>
          <p:cNvPicPr>
            <a:picLocks noChangeAspect="1"/>
          </p:cNvPicPr>
          <p:nvPr/>
        </p:nvPicPr>
        <p:blipFill>
          <a:blip r:embed="rId2"/>
          <a:stretch>
            <a:fillRect/>
          </a:stretch>
        </p:blipFill>
        <p:spPr>
          <a:xfrm>
            <a:off x="3771900" y="2606738"/>
            <a:ext cx="7772400" cy="3487377"/>
          </a:xfrm>
          <a:prstGeom prst="rect">
            <a:avLst/>
          </a:prstGeom>
          <a:ln>
            <a:solidFill>
              <a:schemeClr val="bg2">
                <a:lumMod val="10000"/>
              </a:schemeClr>
            </a:solidFill>
          </a:ln>
        </p:spPr>
      </p:pic>
      <p:sp>
        <p:nvSpPr>
          <p:cNvPr id="5" name="Rounded Rectangle 4">
            <a:extLst>
              <a:ext uri="{FF2B5EF4-FFF2-40B4-BE49-F238E27FC236}">
                <a16:creationId xmlns:a16="http://schemas.microsoft.com/office/drawing/2014/main" id="{CF11186F-B048-8F4C-A8C4-6A231F467792}"/>
              </a:ext>
            </a:extLst>
          </p:cNvPr>
          <p:cNvSpPr/>
          <p:nvPr/>
        </p:nvSpPr>
        <p:spPr>
          <a:xfrm>
            <a:off x="681572" y="5347943"/>
            <a:ext cx="2837129" cy="74362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7E7F7E"/>
                </a:solidFill>
                <a:latin typeface="Arial" charset="0"/>
                <a:cs typeface="Arial" charset="0"/>
              </a:rPr>
              <a:t>Remit To addresses will be associated with Legal Entities </a:t>
            </a:r>
          </a:p>
        </p:txBody>
      </p:sp>
      <p:pic>
        <p:nvPicPr>
          <p:cNvPr id="6" name="Graphic 5" descr="Pin">
            <a:extLst>
              <a:ext uri="{FF2B5EF4-FFF2-40B4-BE49-F238E27FC236}">
                <a16:creationId xmlns:a16="http://schemas.microsoft.com/office/drawing/2014/main" id="{765A1B04-093B-B04B-B7C2-37A38D51580A}"/>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1151" y="4967929"/>
            <a:ext cx="567160" cy="567160"/>
          </a:xfrm>
          <a:prstGeom prst="rect">
            <a:avLst/>
          </a:prstGeom>
        </p:spPr>
      </p:pic>
    </p:spTree>
    <p:extLst>
      <p:ext uri="{BB962C8B-B14F-4D97-AF65-F5344CB8AC3E}">
        <p14:creationId xmlns:p14="http://schemas.microsoft.com/office/powerpoint/2010/main" val="2736611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Getting Help</a:t>
            </a:r>
          </a:p>
        </p:txBody>
      </p:sp>
      <p:sp>
        <p:nvSpPr>
          <p:cNvPr id="4" name="Slide Number Placeholder 3">
            <a:extLst>
              <a:ext uri="{FF2B5EF4-FFF2-40B4-BE49-F238E27FC236}">
                <a16:creationId xmlns:a16="http://schemas.microsoft.com/office/drawing/2014/main" id="{2E2EC99B-EE39-DD4C-A538-95D9730A2634}"/>
              </a:ext>
            </a:extLst>
          </p:cNvPr>
          <p:cNvSpPr>
            <a:spLocks noGrp="1"/>
          </p:cNvSpPr>
          <p:nvPr>
            <p:ph type="sldNum" sz="quarter" idx="4"/>
          </p:nvPr>
        </p:nvSpPr>
        <p:spPr/>
        <p:txBody>
          <a:bodyPr/>
          <a:lstStyle/>
          <a:p>
            <a:fld id="{366107C8-5818-D442-ABE3-D2F9EF358D25}" type="slidenum">
              <a:rPr lang="en-US" smtClean="0"/>
              <a:t>22</a:t>
            </a:fld>
            <a:endParaRPr lang="en-US"/>
          </a:p>
        </p:txBody>
      </p:sp>
      <p:cxnSp>
        <p:nvCxnSpPr>
          <p:cNvPr id="11" name="Straight Connector 10">
            <a:extLst>
              <a:ext uri="{FF2B5EF4-FFF2-40B4-BE49-F238E27FC236}">
                <a16:creationId xmlns:a16="http://schemas.microsoft.com/office/drawing/2014/main" id="{6C944615-4E6C-624F-B8F2-07273CAF4620}"/>
              </a:ext>
            </a:extLst>
          </p:cNvPr>
          <p:cNvCxnSpPr>
            <a:cxnSpLocks/>
          </p:cNvCxnSpPr>
          <p:nvPr/>
        </p:nvCxnSpPr>
        <p:spPr>
          <a:xfrm>
            <a:off x="649356" y="1316181"/>
            <a:ext cx="10893287" cy="0"/>
          </a:xfrm>
          <a:prstGeom prst="line">
            <a:avLst/>
          </a:prstGeom>
          <a:ln w="34925">
            <a:solidFill>
              <a:schemeClr val="accent2"/>
            </a:solidFill>
          </a:ln>
        </p:spPr>
        <p:style>
          <a:lnRef idx="3">
            <a:schemeClr val="accent4"/>
          </a:lnRef>
          <a:fillRef idx="0">
            <a:schemeClr val="accent4"/>
          </a:fillRef>
          <a:effectRef idx="2">
            <a:schemeClr val="accent4"/>
          </a:effectRef>
          <a:fontRef idx="minor">
            <a:schemeClr val="tx1"/>
          </a:fontRef>
        </p:style>
      </p:cxnSp>
      <p:sp>
        <p:nvSpPr>
          <p:cNvPr id="6" name="TextBox 5">
            <a:extLst>
              <a:ext uri="{FF2B5EF4-FFF2-40B4-BE49-F238E27FC236}">
                <a16:creationId xmlns:a16="http://schemas.microsoft.com/office/drawing/2014/main" id="{9F286072-A759-5E0D-6630-896862F85FB5}"/>
              </a:ext>
            </a:extLst>
          </p:cNvPr>
          <p:cNvSpPr txBox="1"/>
          <p:nvPr/>
        </p:nvSpPr>
        <p:spPr>
          <a:xfrm>
            <a:off x="661201" y="1686693"/>
            <a:ext cx="10881441" cy="1905009"/>
          </a:xfrm>
          <a:prstGeom prst="rect">
            <a:avLst/>
          </a:prstGeom>
          <a:noFill/>
        </p:spPr>
        <p:txBody>
          <a:bodyPr wrap="square" rtlCol="0">
            <a:spAutoFit/>
          </a:bodyPr>
          <a:lstStyle/>
          <a:p>
            <a:pPr marL="285750" indent="-285750">
              <a:lnSpc>
                <a:spcPct val="120000"/>
              </a:lnSpc>
              <a:buClr>
                <a:schemeClr val="accent2"/>
              </a:buClr>
              <a:buFont typeface="Arial" panose="020B0604020202020204" pitchFamily="34" charset="0"/>
              <a:buChar char="•"/>
            </a:pPr>
            <a:r>
              <a:rPr lang="en-US" sz="2000" dirty="0">
                <a:latin typeface="Arial"/>
                <a:cs typeface="Arial"/>
              </a:rPr>
              <a:t>If you skipped the Welcome Tour, you could access it any time by clicking on Help Tour from the HELP drop down in the top right corner </a:t>
            </a:r>
          </a:p>
          <a:p>
            <a:pPr marL="285750" indent="-285750">
              <a:lnSpc>
                <a:spcPct val="120000"/>
              </a:lnSpc>
              <a:buClr>
                <a:schemeClr val="accent2"/>
              </a:buClr>
              <a:buFont typeface="Arial" panose="020B0604020202020204" pitchFamily="34" charset="0"/>
              <a:buChar char="•"/>
            </a:pPr>
            <a:r>
              <a:rPr lang="en-US" sz="2000" dirty="0">
                <a:latin typeface="Arial"/>
                <a:cs typeface="Arial"/>
              </a:rPr>
              <a:t>For additional help, if supplier users can also click on the Online Help link which will redirect you to Coupa Support. They will be able to assist you with any technical issues </a:t>
            </a:r>
          </a:p>
          <a:p>
            <a:pPr marL="285750" indent="-285750">
              <a:lnSpc>
                <a:spcPct val="120000"/>
              </a:lnSpc>
              <a:buClr>
                <a:schemeClr val="accent2"/>
              </a:buClr>
              <a:buFont typeface="Arial" panose="020B0604020202020204" pitchFamily="34" charset="0"/>
              <a:buChar char="•"/>
            </a:pPr>
            <a:r>
              <a:rPr lang="en-US" sz="2000" dirty="0">
                <a:latin typeface="Arial"/>
                <a:cs typeface="Arial"/>
              </a:rPr>
              <a:t>For any process concerns, please follow up with your designated Dream contact</a:t>
            </a:r>
          </a:p>
        </p:txBody>
      </p:sp>
      <p:pic>
        <p:nvPicPr>
          <p:cNvPr id="3" name="Picture 2">
            <a:extLst>
              <a:ext uri="{FF2B5EF4-FFF2-40B4-BE49-F238E27FC236}">
                <a16:creationId xmlns:a16="http://schemas.microsoft.com/office/drawing/2014/main" id="{112BD3AF-EDCA-161F-F5F3-EFA873192A41}"/>
              </a:ext>
            </a:extLst>
          </p:cNvPr>
          <p:cNvPicPr>
            <a:picLocks noChangeAspect="1"/>
          </p:cNvPicPr>
          <p:nvPr/>
        </p:nvPicPr>
        <p:blipFill>
          <a:blip r:embed="rId2"/>
          <a:stretch>
            <a:fillRect/>
          </a:stretch>
        </p:blipFill>
        <p:spPr>
          <a:xfrm>
            <a:off x="923468" y="4012201"/>
            <a:ext cx="10345064" cy="1036247"/>
          </a:xfrm>
          <a:prstGeom prst="rect">
            <a:avLst/>
          </a:prstGeom>
          <a:ln>
            <a:solidFill>
              <a:schemeClr val="bg2">
                <a:lumMod val="10000"/>
              </a:schemeClr>
            </a:solidFill>
          </a:ln>
        </p:spPr>
      </p:pic>
    </p:spTree>
    <p:extLst>
      <p:ext uri="{BB962C8B-B14F-4D97-AF65-F5344CB8AC3E}">
        <p14:creationId xmlns:p14="http://schemas.microsoft.com/office/powerpoint/2010/main" val="36095186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991891"/>
            <a:ext cx="3951562" cy="4556501"/>
          </a:xfrm>
        </p:spPr>
        <p:txBody>
          <a:bodyPr>
            <a:normAutofit/>
          </a:bodyPr>
          <a:lstStyle/>
          <a:p>
            <a:pPr algn="ctr"/>
            <a:r>
              <a:rPr lang="en-US" dirty="0">
                <a:solidFill>
                  <a:srgbClr val="394C6D"/>
                </a:solidFill>
              </a:rPr>
              <a:t>CSP Transactions</a:t>
            </a:r>
            <a:endParaRPr lang="en-US" dirty="0">
              <a:solidFill>
                <a:schemeClr val="accent1"/>
              </a:solidFill>
            </a:endParaRPr>
          </a:p>
        </p:txBody>
      </p:sp>
      <p:sp>
        <p:nvSpPr>
          <p:cNvPr id="31" name="Content Placeholder 2"/>
          <p:cNvSpPr>
            <a:spLocks noGrp="1"/>
          </p:cNvSpPr>
          <p:nvPr>
            <p:ph idx="1"/>
          </p:nvPr>
        </p:nvSpPr>
        <p:spPr>
          <a:xfrm>
            <a:off x="4976031" y="991891"/>
            <a:ext cx="6568269" cy="4556501"/>
          </a:xfrm>
        </p:spPr>
        <p:txBody>
          <a:bodyPr numCol="1" anchor="ctr">
            <a:normAutofit/>
          </a:bodyPr>
          <a:lstStyle/>
          <a:p>
            <a:r>
              <a:rPr lang="en-US" sz="2400" dirty="0"/>
              <a:t>Purchase Orders</a:t>
            </a:r>
          </a:p>
          <a:p>
            <a:r>
              <a:rPr lang="en-US" sz="2400" dirty="0"/>
              <a:t>Invoices</a:t>
            </a:r>
          </a:p>
          <a:p>
            <a:r>
              <a:rPr lang="en-US" sz="2400" dirty="0"/>
              <a:t>Payments </a:t>
            </a:r>
          </a:p>
        </p:txBody>
      </p:sp>
      <p:cxnSp>
        <p:nvCxnSpPr>
          <p:cNvPr id="11" name="Straight Connector 10">
            <a:extLst>
              <a:ext uri="{FF2B5EF4-FFF2-40B4-BE49-F238E27FC236}">
                <a16:creationId xmlns:a16="http://schemas.microsoft.com/office/drawing/2014/main" id="{8B4C4FC4-DE91-1F4E-81D6-6727682955AE}"/>
              </a:ext>
            </a:extLst>
          </p:cNvPr>
          <p:cNvCxnSpPr/>
          <p:nvPr/>
        </p:nvCxnSpPr>
        <p:spPr>
          <a:xfrm>
            <a:off x="4572000" y="991892"/>
            <a:ext cx="0" cy="4556501"/>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723C24DB-5BA4-1348-97AA-4B014316367F}"/>
              </a:ext>
            </a:extLst>
          </p:cNvPr>
          <p:cNvSpPr/>
          <p:nvPr/>
        </p:nvSpPr>
        <p:spPr>
          <a:xfrm>
            <a:off x="5150427" y="5921539"/>
            <a:ext cx="2302996" cy="9470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72671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Purchase Orders</a:t>
            </a:r>
          </a:p>
        </p:txBody>
      </p:sp>
      <p:sp>
        <p:nvSpPr>
          <p:cNvPr id="4" name="Slide Number Placeholder 3">
            <a:extLst>
              <a:ext uri="{FF2B5EF4-FFF2-40B4-BE49-F238E27FC236}">
                <a16:creationId xmlns:a16="http://schemas.microsoft.com/office/drawing/2014/main" id="{2E2EC99B-EE39-DD4C-A538-95D9730A2634}"/>
              </a:ext>
            </a:extLst>
          </p:cNvPr>
          <p:cNvSpPr>
            <a:spLocks noGrp="1"/>
          </p:cNvSpPr>
          <p:nvPr>
            <p:ph type="sldNum" sz="quarter" idx="4"/>
          </p:nvPr>
        </p:nvSpPr>
        <p:spPr/>
        <p:txBody>
          <a:bodyPr/>
          <a:lstStyle/>
          <a:p>
            <a:fld id="{366107C8-5818-D442-ABE3-D2F9EF358D25}" type="slidenum">
              <a:rPr lang="en-US" smtClean="0"/>
              <a:t>24</a:t>
            </a:fld>
            <a:endParaRPr lang="en-US"/>
          </a:p>
        </p:txBody>
      </p:sp>
      <p:cxnSp>
        <p:nvCxnSpPr>
          <p:cNvPr id="11" name="Straight Connector 10">
            <a:extLst>
              <a:ext uri="{FF2B5EF4-FFF2-40B4-BE49-F238E27FC236}">
                <a16:creationId xmlns:a16="http://schemas.microsoft.com/office/drawing/2014/main" id="{6C944615-4E6C-624F-B8F2-07273CAF4620}"/>
              </a:ext>
            </a:extLst>
          </p:cNvPr>
          <p:cNvCxnSpPr>
            <a:cxnSpLocks/>
          </p:cNvCxnSpPr>
          <p:nvPr/>
        </p:nvCxnSpPr>
        <p:spPr>
          <a:xfrm>
            <a:off x="649356" y="1316181"/>
            <a:ext cx="10893287" cy="0"/>
          </a:xfrm>
          <a:prstGeom prst="line">
            <a:avLst/>
          </a:prstGeom>
          <a:ln w="34925">
            <a:solidFill>
              <a:schemeClr val="accent2"/>
            </a:solidFill>
          </a:ln>
        </p:spPr>
        <p:style>
          <a:lnRef idx="3">
            <a:schemeClr val="accent4"/>
          </a:lnRef>
          <a:fillRef idx="0">
            <a:schemeClr val="accent4"/>
          </a:fillRef>
          <a:effectRef idx="2">
            <a:schemeClr val="accent4"/>
          </a:effectRef>
          <a:fontRef idx="minor">
            <a:schemeClr val="tx1"/>
          </a:fontRef>
        </p:style>
      </p:cxnSp>
      <p:sp>
        <p:nvSpPr>
          <p:cNvPr id="6" name="TextBox 5">
            <a:extLst>
              <a:ext uri="{FF2B5EF4-FFF2-40B4-BE49-F238E27FC236}">
                <a16:creationId xmlns:a16="http://schemas.microsoft.com/office/drawing/2014/main" id="{9F286072-A759-5E0D-6630-896862F85FB5}"/>
              </a:ext>
            </a:extLst>
          </p:cNvPr>
          <p:cNvSpPr txBox="1"/>
          <p:nvPr/>
        </p:nvSpPr>
        <p:spPr>
          <a:xfrm>
            <a:off x="662858" y="1691605"/>
            <a:ext cx="10864298" cy="2569806"/>
          </a:xfrm>
          <a:prstGeom prst="rect">
            <a:avLst/>
          </a:prstGeom>
          <a:noFill/>
        </p:spPr>
        <p:txBody>
          <a:bodyPr wrap="square" rtlCol="0">
            <a:spAutoFit/>
          </a:bodyPr>
          <a:lstStyle/>
          <a:p>
            <a:pPr marL="285750" indent="-285750">
              <a:lnSpc>
                <a:spcPct val="120000"/>
              </a:lnSpc>
              <a:buClr>
                <a:schemeClr val="accent2"/>
              </a:buClr>
              <a:buFont typeface="Arial" panose="020B0604020202020204" pitchFamily="34" charset="0"/>
              <a:buChar char="•"/>
            </a:pPr>
            <a:r>
              <a:rPr lang="en-US" sz="2000" dirty="0">
                <a:latin typeface="Arial"/>
                <a:cs typeface="Arial"/>
              </a:rPr>
              <a:t>From Orders tab, CSP users can monitor and interact with POs from their various customers </a:t>
            </a:r>
          </a:p>
          <a:p>
            <a:pPr marL="285750" indent="-285750">
              <a:lnSpc>
                <a:spcPct val="120000"/>
              </a:lnSpc>
              <a:buClr>
                <a:schemeClr val="accent2"/>
              </a:buClr>
              <a:buFont typeface="Arial" panose="020B0604020202020204" pitchFamily="34" charset="0"/>
              <a:buChar char="•"/>
            </a:pPr>
            <a:r>
              <a:rPr lang="en-US" sz="2000" dirty="0">
                <a:latin typeface="Arial"/>
                <a:cs typeface="Arial"/>
              </a:rPr>
              <a:t>The page can be filtered according to the appropriate customer using the Select Customer drop-down list in the top right corner</a:t>
            </a:r>
          </a:p>
          <a:p>
            <a:pPr marL="285750" indent="-285750">
              <a:lnSpc>
                <a:spcPct val="120000"/>
              </a:lnSpc>
              <a:buClr>
                <a:schemeClr val="accent2"/>
              </a:buClr>
              <a:buFont typeface="Arial" panose="020B0604020202020204" pitchFamily="34" charset="0"/>
              <a:buChar char="•"/>
            </a:pPr>
            <a:r>
              <a:rPr lang="en-US" sz="2000" dirty="0">
                <a:latin typeface="Arial"/>
                <a:cs typeface="Arial"/>
              </a:rPr>
              <a:t>Icons under the Action column </a:t>
            </a:r>
          </a:p>
          <a:p>
            <a:pPr marL="742950" lvl="1" indent="-285750">
              <a:lnSpc>
                <a:spcPct val="120000"/>
              </a:lnSpc>
              <a:buClr>
                <a:schemeClr val="accent2"/>
              </a:buClr>
              <a:buFont typeface="Arial" panose="020B0604020202020204" pitchFamily="34" charset="0"/>
              <a:buChar char="•"/>
            </a:pPr>
            <a:r>
              <a:rPr lang="en-US" dirty="0">
                <a:latin typeface="Arial"/>
                <a:cs typeface="Arial"/>
              </a:rPr>
              <a:t>Gold coins flip PO into an invoice</a:t>
            </a:r>
          </a:p>
          <a:p>
            <a:pPr marL="742950" lvl="1" indent="-285750">
              <a:lnSpc>
                <a:spcPct val="120000"/>
              </a:lnSpc>
              <a:buClr>
                <a:schemeClr val="accent2"/>
              </a:buClr>
              <a:buFont typeface="Arial" panose="020B0604020202020204" pitchFamily="34" charset="0"/>
              <a:buChar char="•"/>
            </a:pPr>
            <a:r>
              <a:rPr lang="en-US" dirty="0">
                <a:latin typeface="Arial"/>
                <a:cs typeface="Arial"/>
              </a:rPr>
              <a:t>Red coins create a credit note</a:t>
            </a:r>
          </a:p>
          <a:p>
            <a:pPr marL="285750" indent="-285750">
              <a:lnSpc>
                <a:spcPct val="120000"/>
              </a:lnSpc>
              <a:buClr>
                <a:schemeClr val="accent2"/>
              </a:buClr>
              <a:buFont typeface="Arial" panose="020B0604020202020204" pitchFamily="34" charset="0"/>
              <a:buChar char="•"/>
            </a:pPr>
            <a:endParaRPr lang="en-US" sz="2000" dirty="0">
              <a:latin typeface="Arial"/>
              <a:cs typeface="Arial"/>
            </a:endParaRPr>
          </a:p>
        </p:txBody>
      </p:sp>
      <p:pic>
        <p:nvPicPr>
          <p:cNvPr id="5" name="Picture 4">
            <a:extLst>
              <a:ext uri="{FF2B5EF4-FFF2-40B4-BE49-F238E27FC236}">
                <a16:creationId xmlns:a16="http://schemas.microsoft.com/office/drawing/2014/main" id="{B9F972CB-0840-F25E-2D83-FB21C202301B}"/>
              </a:ext>
            </a:extLst>
          </p:cNvPr>
          <p:cNvPicPr>
            <a:picLocks noChangeAspect="1"/>
          </p:cNvPicPr>
          <p:nvPr/>
        </p:nvPicPr>
        <p:blipFill>
          <a:blip r:embed="rId2"/>
          <a:srcRect/>
          <a:stretch/>
        </p:blipFill>
        <p:spPr>
          <a:xfrm>
            <a:off x="5144952" y="3068067"/>
            <a:ext cx="6382204" cy="2990088"/>
          </a:xfrm>
          <a:prstGeom prst="rect">
            <a:avLst/>
          </a:prstGeom>
          <a:ln>
            <a:noFill/>
          </a:ln>
        </p:spPr>
      </p:pic>
      <p:sp>
        <p:nvSpPr>
          <p:cNvPr id="7" name="Rectangle 6">
            <a:extLst>
              <a:ext uri="{FF2B5EF4-FFF2-40B4-BE49-F238E27FC236}">
                <a16:creationId xmlns:a16="http://schemas.microsoft.com/office/drawing/2014/main" id="{DF58ABF2-7E8B-3A11-0CB1-E946945C3634}"/>
              </a:ext>
            </a:extLst>
          </p:cNvPr>
          <p:cNvSpPr/>
          <p:nvPr/>
        </p:nvSpPr>
        <p:spPr>
          <a:xfrm>
            <a:off x="5976547" y="3137648"/>
            <a:ext cx="478042" cy="179294"/>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8" name="Rectangle 7">
            <a:extLst>
              <a:ext uri="{FF2B5EF4-FFF2-40B4-BE49-F238E27FC236}">
                <a16:creationId xmlns:a16="http://schemas.microsoft.com/office/drawing/2014/main" id="{8BA4923D-FC5E-4475-7DA4-2A7E021CA879}"/>
              </a:ext>
            </a:extLst>
          </p:cNvPr>
          <p:cNvSpPr/>
          <p:nvPr/>
        </p:nvSpPr>
        <p:spPr>
          <a:xfrm>
            <a:off x="9802906" y="3754515"/>
            <a:ext cx="1724250" cy="163502"/>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0" name="Rectangle 9">
            <a:extLst>
              <a:ext uri="{FF2B5EF4-FFF2-40B4-BE49-F238E27FC236}">
                <a16:creationId xmlns:a16="http://schemas.microsoft.com/office/drawing/2014/main" id="{8508E285-792D-27F8-8F9B-A60F5DFB8E40}"/>
              </a:ext>
            </a:extLst>
          </p:cNvPr>
          <p:cNvSpPr/>
          <p:nvPr/>
        </p:nvSpPr>
        <p:spPr>
          <a:xfrm>
            <a:off x="10634178" y="5294479"/>
            <a:ext cx="328997" cy="228528"/>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5320921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9E9AF1-6958-9C19-B827-49DD8220A99D}"/>
              </a:ext>
            </a:extLst>
          </p:cNvPr>
          <p:cNvPicPr>
            <a:picLocks noChangeAspect="1"/>
          </p:cNvPicPr>
          <p:nvPr/>
        </p:nvPicPr>
        <p:blipFill>
          <a:blip r:embed="rId2"/>
          <a:stretch>
            <a:fillRect/>
          </a:stretch>
        </p:blipFill>
        <p:spPr>
          <a:xfrm>
            <a:off x="6529520" y="3737694"/>
            <a:ext cx="4826049" cy="2311880"/>
          </a:xfrm>
          <a:prstGeom prst="rect">
            <a:avLst/>
          </a:prstGeom>
          <a:ln>
            <a:solidFill>
              <a:schemeClr val="bg2">
                <a:lumMod val="10000"/>
              </a:schemeClr>
            </a:solidFill>
          </a:ln>
        </p:spPr>
      </p:pic>
      <p:sp>
        <p:nvSpPr>
          <p:cNvPr id="2" name="Title 1"/>
          <p:cNvSpPr>
            <a:spLocks noGrp="1"/>
          </p:cNvSpPr>
          <p:nvPr>
            <p:ph type="title"/>
          </p:nvPr>
        </p:nvSpPr>
        <p:spPr/>
        <p:txBody>
          <a:bodyPr/>
          <a:lstStyle/>
          <a:p>
            <a:r>
              <a:rPr lang="en-US" dirty="0"/>
              <a:t>Purchase Orders</a:t>
            </a:r>
          </a:p>
        </p:txBody>
      </p:sp>
      <p:sp>
        <p:nvSpPr>
          <p:cNvPr id="4" name="Slide Number Placeholder 3">
            <a:extLst>
              <a:ext uri="{FF2B5EF4-FFF2-40B4-BE49-F238E27FC236}">
                <a16:creationId xmlns:a16="http://schemas.microsoft.com/office/drawing/2014/main" id="{2E2EC99B-EE39-DD4C-A538-95D9730A2634}"/>
              </a:ext>
            </a:extLst>
          </p:cNvPr>
          <p:cNvSpPr>
            <a:spLocks noGrp="1"/>
          </p:cNvSpPr>
          <p:nvPr>
            <p:ph type="sldNum" sz="quarter" idx="4"/>
          </p:nvPr>
        </p:nvSpPr>
        <p:spPr/>
        <p:txBody>
          <a:bodyPr/>
          <a:lstStyle/>
          <a:p>
            <a:fld id="{366107C8-5818-D442-ABE3-D2F9EF358D25}" type="slidenum">
              <a:rPr lang="en-US" smtClean="0"/>
              <a:t>25</a:t>
            </a:fld>
            <a:endParaRPr lang="en-US"/>
          </a:p>
        </p:txBody>
      </p:sp>
      <p:cxnSp>
        <p:nvCxnSpPr>
          <p:cNvPr id="11" name="Straight Connector 10">
            <a:extLst>
              <a:ext uri="{FF2B5EF4-FFF2-40B4-BE49-F238E27FC236}">
                <a16:creationId xmlns:a16="http://schemas.microsoft.com/office/drawing/2014/main" id="{6C944615-4E6C-624F-B8F2-07273CAF4620}"/>
              </a:ext>
            </a:extLst>
          </p:cNvPr>
          <p:cNvCxnSpPr>
            <a:cxnSpLocks/>
          </p:cNvCxnSpPr>
          <p:nvPr/>
        </p:nvCxnSpPr>
        <p:spPr>
          <a:xfrm>
            <a:off x="649356" y="1316181"/>
            <a:ext cx="10893287" cy="0"/>
          </a:xfrm>
          <a:prstGeom prst="line">
            <a:avLst/>
          </a:prstGeom>
          <a:ln w="34925">
            <a:solidFill>
              <a:schemeClr val="accent2"/>
            </a:solidFill>
          </a:ln>
        </p:spPr>
        <p:style>
          <a:lnRef idx="3">
            <a:schemeClr val="accent4"/>
          </a:lnRef>
          <a:fillRef idx="0">
            <a:schemeClr val="accent4"/>
          </a:fillRef>
          <a:effectRef idx="2">
            <a:schemeClr val="accent4"/>
          </a:effectRef>
          <a:fontRef idx="minor">
            <a:schemeClr val="tx1"/>
          </a:fontRef>
        </p:style>
      </p:cxnSp>
      <p:sp>
        <p:nvSpPr>
          <p:cNvPr id="6" name="TextBox 5">
            <a:extLst>
              <a:ext uri="{FF2B5EF4-FFF2-40B4-BE49-F238E27FC236}">
                <a16:creationId xmlns:a16="http://schemas.microsoft.com/office/drawing/2014/main" id="{9F286072-A759-5E0D-6630-896862F85FB5}"/>
              </a:ext>
            </a:extLst>
          </p:cNvPr>
          <p:cNvSpPr txBox="1"/>
          <p:nvPr/>
        </p:nvSpPr>
        <p:spPr>
          <a:xfrm>
            <a:off x="662858" y="1691605"/>
            <a:ext cx="10881442" cy="1797608"/>
          </a:xfrm>
          <a:prstGeom prst="rect">
            <a:avLst/>
          </a:prstGeom>
          <a:noFill/>
        </p:spPr>
        <p:txBody>
          <a:bodyPr wrap="square" rtlCol="0">
            <a:spAutoFit/>
          </a:bodyPr>
          <a:lstStyle/>
          <a:p>
            <a:pPr marL="285750" indent="-285750">
              <a:lnSpc>
                <a:spcPct val="120000"/>
              </a:lnSpc>
              <a:buClr>
                <a:schemeClr val="accent2"/>
              </a:buClr>
              <a:buFont typeface="Arial" panose="020B0604020202020204" pitchFamily="34" charset="0"/>
              <a:buChar char="•"/>
            </a:pPr>
            <a:r>
              <a:rPr lang="en-US" sz="2000" dirty="0">
                <a:latin typeface="Arial"/>
                <a:cs typeface="Arial"/>
              </a:rPr>
              <a:t>Under the PO Number column click on the number to open and view the PO and perform the following actions: </a:t>
            </a:r>
          </a:p>
          <a:p>
            <a:pPr marL="742950" lvl="1" indent="-285750">
              <a:lnSpc>
                <a:spcPct val="120000"/>
              </a:lnSpc>
              <a:buClr>
                <a:schemeClr val="accent2"/>
              </a:buClr>
              <a:buFont typeface="Arial" panose="020B0604020202020204" pitchFamily="34" charset="0"/>
              <a:buChar char="•"/>
            </a:pPr>
            <a:r>
              <a:rPr lang="en-US" dirty="0">
                <a:latin typeface="Arial"/>
                <a:cs typeface="Arial"/>
              </a:rPr>
              <a:t>Acknowledge PO </a:t>
            </a:r>
          </a:p>
          <a:p>
            <a:pPr marL="742950" lvl="1" indent="-285750">
              <a:lnSpc>
                <a:spcPct val="120000"/>
              </a:lnSpc>
              <a:buClr>
                <a:schemeClr val="accent2"/>
              </a:buClr>
              <a:buFont typeface="Arial" panose="020B0604020202020204" pitchFamily="34" charset="0"/>
              <a:buChar char="•"/>
            </a:pPr>
            <a:r>
              <a:rPr lang="en-US" dirty="0">
                <a:latin typeface="Arial"/>
                <a:cs typeface="Arial"/>
              </a:rPr>
              <a:t>Add Shipment Tracking </a:t>
            </a:r>
          </a:p>
          <a:p>
            <a:pPr marL="742950" lvl="1" indent="-285750">
              <a:lnSpc>
                <a:spcPct val="120000"/>
              </a:lnSpc>
              <a:buClr>
                <a:schemeClr val="accent2"/>
              </a:buClr>
              <a:buFont typeface="Arial" panose="020B0604020202020204" pitchFamily="34" charset="0"/>
              <a:buChar char="•"/>
            </a:pPr>
            <a:r>
              <a:rPr lang="en-US" dirty="0">
                <a:latin typeface="Arial"/>
                <a:cs typeface="Arial"/>
              </a:rPr>
              <a:t>Print View </a:t>
            </a:r>
          </a:p>
        </p:txBody>
      </p:sp>
      <p:pic>
        <p:nvPicPr>
          <p:cNvPr id="3" name="Picture 2">
            <a:extLst>
              <a:ext uri="{FF2B5EF4-FFF2-40B4-BE49-F238E27FC236}">
                <a16:creationId xmlns:a16="http://schemas.microsoft.com/office/drawing/2014/main" id="{64CDC9B9-C4A0-6345-E897-A2ACB29EDE10}"/>
              </a:ext>
            </a:extLst>
          </p:cNvPr>
          <p:cNvPicPr>
            <a:picLocks noChangeAspect="1"/>
          </p:cNvPicPr>
          <p:nvPr/>
        </p:nvPicPr>
        <p:blipFill>
          <a:blip r:embed="rId3"/>
          <a:stretch>
            <a:fillRect/>
          </a:stretch>
        </p:blipFill>
        <p:spPr>
          <a:xfrm>
            <a:off x="431357" y="3666105"/>
            <a:ext cx="5839519" cy="2431654"/>
          </a:xfrm>
          <a:prstGeom prst="rect">
            <a:avLst/>
          </a:prstGeom>
          <a:ln>
            <a:solidFill>
              <a:schemeClr val="bg2">
                <a:lumMod val="10000"/>
              </a:schemeClr>
            </a:solidFill>
          </a:ln>
        </p:spPr>
      </p:pic>
    </p:spTree>
    <p:extLst>
      <p:ext uri="{BB962C8B-B14F-4D97-AF65-F5344CB8AC3E}">
        <p14:creationId xmlns:p14="http://schemas.microsoft.com/office/powerpoint/2010/main" val="1103541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Invoices </a:t>
            </a:r>
          </a:p>
        </p:txBody>
      </p:sp>
      <p:sp>
        <p:nvSpPr>
          <p:cNvPr id="4" name="Slide Number Placeholder 3">
            <a:extLst>
              <a:ext uri="{FF2B5EF4-FFF2-40B4-BE49-F238E27FC236}">
                <a16:creationId xmlns:a16="http://schemas.microsoft.com/office/drawing/2014/main" id="{2E2EC99B-EE39-DD4C-A538-95D9730A2634}"/>
              </a:ext>
            </a:extLst>
          </p:cNvPr>
          <p:cNvSpPr>
            <a:spLocks noGrp="1"/>
          </p:cNvSpPr>
          <p:nvPr>
            <p:ph type="sldNum" sz="quarter" idx="4"/>
          </p:nvPr>
        </p:nvSpPr>
        <p:spPr/>
        <p:txBody>
          <a:bodyPr/>
          <a:lstStyle/>
          <a:p>
            <a:fld id="{366107C8-5818-D442-ABE3-D2F9EF358D25}" type="slidenum">
              <a:rPr lang="en-US" smtClean="0"/>
              <a:t>26</a:t>
            </a:fld>
            <a:endParaRPr lang="en-US"/>
          </a:p>
        </p:txBody>
      </p:sp>
      <p:cxnSp>
        <p:nvCxnSpPr>
          <p:cNvPr id="11" name="Straight Connector 10">
            <a:extLst>
              <a:ext uri="{FF2B5EF4-FFF2-40B4-BE49-F238E27FC236}">
                <a16:creationId xmlns:a16="http://schemas.microsoft.com/office/drawing/2014/main" id="{6C944615-4E6C-624F-B8F2-07273CAF4620}"/>
              </a:ext>
            </a:extLst>
          </p:cNvPr>
          <p:cNvCxnSpPr>
            <a:cxnSpLocks/>
          </p:cNvCxnSpPr>
          <p:nvPr/>
        </p:nvCxnSpPr>
        <p:spPr>
          <a:xfrm>
            <a:off x="649356" y="1316181"/>
            <a:ext cx="10893287" cy="0"/>
          </a:xfrm>
          <a:prstGeom prst="line">
            <a:avLst/>
          </a:prstGeom>
          <a:ln w="34925">
            <a:solidFill>
              <a:schemeClr val="accent2"/>
            </a:solidFill>
          </a:ln>
        </p:spPr>
        <p:style>
          <a:lnRef idx="3">
            <a:schemeClr val="accent4"/>
          </a:lnRef>
          <a:fillRef idx="0">
            <a:schemeClr val="accent4"/>
          </a:fillRef>
          <a:effectRef idx="2">
            <a:schemeClr val="accent4"/>
          </a:effectRef>
          <a:fontRef idx="minor">
            <a:schemeClr val="tx1"/>
          </a:fontRef>
        </p:style>
      </p:cxnSp>
      <p:sp>
        <p:nvSpPr>
          <p:cNvPr id="6" name="TextBox 5">
            <a:extLst>
              <a:ext uri="{FF2B5EF4-FFF2-40B4-BE49-F238E27FC236}">
                <a16:creationId xmlns:a16="http://schemas.microsoft.com/office/drawing/2014/main" id="{9F286072-A759-5E0D-6630-896862F85FB5}"/>
              </a:ext>
            </a:extLst>
          </p:cNvPr>
          <p:cNvSpPr txBox="1"/>
          <p:nvPr/>
        </p:nvSpPr>
        <p:spPr>
          <a:xfrm>
            <a:off x="662858" y="1691958"/>
            <a:ext cx="5703218" cy="4121000"/>
          </a:xfrm>
          <a:prstGeom prst="rect">
            <a:avLst/>
          </a:prstGeom>
          <a:noFill/>
        </p:spPr>
        <p:txBody>
          <a:bodyPr wrap="square" rtlCol="0">
            <a:spAutoFit/>
          </a:bodyPr>
          <a:lstStyle/>
          <a:p>
            <a:pPr marL="285750" indent="-285750">
              <a:lnSpc>
                <a:spcPct val="120000"/>
              </a:lnSpc>
              <a:buClr>
                <a:schemeClr val="accent2"/>
              </a:buClr>
              <a:buFont typeface="Arial" panose="020B0604020202020204" pitchFamily="34" charset="0"/>
              <a:buChar char="•"/>
            </a:pPr>
            <a:r>
              <a:rPr lang="en-US" sz="2000" dirty="0">
                <a:latin typeface="Arial"/>
                <a:cs typeface="Arial"/>
              </a:rPr>
              <a:t>Select the Invoices tab to monitor existing Coupa invoices or create new ones efficiently </a:t>
            </a:r>
          </a:p>
          <a:p>
            <a:pPr marL="285750" indent="-285750">
              <a:lnSpc>
                <a:spcPct val="120000"/>
              </a:lnSpc>
              <a:buClr>
                <a:schemeClr val="accent2"/>
              </a:buClr>
              <a:buFont typeface="Arial" panose="020B0604020202020204" pitchFamily="34" charset="0"/>
              <a:buChar char="•"/>
            </a:pPr>
            <a:r>
              <a:rPr lang="en-US" sz="2000" dirty="0">
                <a:latin typeface="Arial"/>
                <a:cs typeface="Arial"/>
              </a:rPr>
              <a:t>Invoices can be created via:  </a:t>
            </a:r>
          </a:p>
          <a:p>
            <a:pPr marL="742950" lvl="1" indent="-285750">
              <a:lnSpc>
                <a:spcPct val="120000"/>
              </a:lnSpc>
              <a:buClr>
                <a:schemeClr val="accent2"/>
              </a:buClr>
              <a:buFont typeface="Arial" panose="020B0604020202020204" pitchFamily="34" charset="0"/>
              <a:buChar char="•"/>
            </a:pPr>
            <a:r>
              <a:rPr lang="en-US" dirty="0">
                <a:latin typeface="Arial"/>
                <a:cs typeface="Arial"/>
              </a:rPr>
              <a:t>Flip PO (gold coins)</a:t>
            </a:r>
          </a:p>
          <a:p>
            <a:pPr marL="742950" lvl="1" indent="-285750">
              <a:lnSpc>
                <a:spcPct val="120000"/>
              </a:lnSpc>
              <a:buClr>
                <a:schemeClr val="accent2"/>
              </a:buClr>
              <a:buFont typeface="Arial" panose="020B0604020202020204" pitchFamily="34" charset="0"/>
              <a:buChar char="•"/>
            </a:pPr>
            <a:r>
              <a:rPr lang="en-US" dirty="0">
                <a:latin typeface="Arial"/>
                <a:cs typeface="Arial"/>
              </a:rPr>
              <a:t>Create Invoice from PO (create button)</a:t>
            </a:r>
          </a:p>
          <a:p>
            <a:pPr marL="285750" indent="-285750">
              <a:lnSpc>
                <a:spcPct val="120000"/>
              </a:lnSpc>
              <a:buClr>
                <a:schemeClr val="accent2"/>
              </a:buClr>
              <a:buFont typeface="Arial" panose="020B0604020202020204" pitchFamily="34" charset="0"/>
              <a:buChar char="•"/>
            </a:pPr>
            <a:r>
              <a:rPr lang="en-US" sz="2000" dirty="0">
                <a:latin typeface="Arial"/>
                <a:cs typeface="Arial"/>
              </a:rPr>
              <a:t>Suppliers can use the View dropdown to filter table or utilize the search bar to process the appropriate documents </a:t>
            </a:r>
          </a:p>
          <a:p>
            <a:pPr marL="285750" indent="-285750">
              <a:lnSpc>
                <a:spcPct val="120000"/>
              </a:lnSpc>
              <a:buClr>
                <a:schemeClr val="accent2"/>
              </a:buClr>
              <a:buFont typeface="Arial" panose="020B0604020202020204" pitchFamily="34" charset="0"/>
              <a:buChar char="•"/>
            </a:pPr>
            <a:r>
              <a:rPr lang="en-US" sz="2000" dirty="0">
                <a:latin typeface="Arial"/>
                <a:cs typeface="Arial"/>
              </a:rPr>
              <a:t>Accessible blue hyperlinks allow you to open an invoice or the associated PO by clicking the document #</a:t>
            </a:r>
          </a:p>
        </p:txBody>
      </p:sp>
      <p:pic>
        <p:nvPicPr>
          <p:cNvPr id="8" name="Picture 7">
            <a:extLst>
              <a:ext uri="{FF2B5EF4-FFF2-40B4-BE49-F238E27FC236}">
                <a16:creationId xmlns:a16="http://schemas.microsoft.com/office/drawing/2014/main" id="{44C41598-AAB9-D19A-F17D-9D202F469C53}"/>
              </a:ext>
            </a:extLst>
          </p:cNvPr>
          <p:cNvPicPr>
            <a:picLocks noChangeAspect="1"/>
          </p:cNvPicPr>
          <p:nvPr/>
        </p:nvPicPr>
        <p:blipFill>
          <a:blip r:embed="rId2"/>
          <a:srcRect/>
          <a:stretch/>
        </p:blipFill>
        <p:spPr>
          <a:xfrm>
            <a:off x="6249727" y="1877976"/>
            <a:ext cx="5835766" cy="2911581"/>
          </a:xfrm>
          <a:prstGeom prst="rect">
            <a:avLst/>
          </a:prstGeom>
          <a:ln>
            <a:noFill/>
          </a:ln>
        </p:spPr>
      </p:pic>
    </p:spTree>
    <p:extLst>
      <p:ext uri="{BB962C8B-B14F-4D97-AF65-F5344CB8AC3E}">
        <p14:creationId xmlns:p14="http://schemas.microsoft.com/office/powerpoint/2010/main" val="37303160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4DD2584-31BA-8789-E9D4-9BF38EA13F30}"/>
              </a:ext>
            </a:extLst>
          </p:cNvPr>
          <p:cNvPicPr>
            <a:picLocks noChangeAspect="1"/>
          </p:cNvPicPr>
          <p:nvPr/>
        </p:nvPicPr>
        <p:blipFill>
          <a:blip r:embed="rId2"/>
          <a:srcRect/>
          <a:stretch/>
        </p:blipFill>
        <p:spPr>
          <a:xfrm>
            <a:off x="6231174" y="1693678"/>
            <a:ext cx="5308654" cy="4350322"/>
          </a:xfrm>
          <a:prstGeom prst="rect">
            <a:avLst/>
          </a:prstGeom>
          <a:ln>
            <a:noFill/>
          </a:ln>
        </p:spPr>
      </p:pic>
      <p:sp>
        <p:nvSpPr>
          <p:cNvPr id="2" name="Title 1"/>
          <p:cNvSpPr>
            <a:spLocks noGrp="1"/>
          </p:cNvSpPr>
          <p:nvPr>
            <p:ph type="title"/>
          </p:nvPr>
        </p:nvSpPr>
        <p:spPr/>
        <p:txBody>
          <a:bodyPr/>
          <a:lstStyle/>
          <a:p>
            <a:r>
              <a:rPr lang="en-US" dirty="0"/>
              <a:t>Creating Invoices – Header </a:t>
            </a:r>
          </a:p>
        </p:txBody>
      </p:sp>
      <p:sp>
        <p:nvSpPr>
          <p:cNvPr id="4" name="Slide Number Placeholder 3">
            <a:extLst>
              <a:ext uri="{FF2B5EF4-FFF2-40B4-BE49-F238E27FC236}">
                <a16:creationId xmlns:a16="http://schemas.microsoft.com/office/drawing/2014/main" id="{2E2EC99B-EE39-DD4C-A538-95D9730A2634}"/>
              </a:ext>
            </a:extLst>
          </p:cNvPr>
          <p:cNvSpPr>
            <a:spLocks noGrp="1"/>
          </p:cNvSpPr>
          <p:nvPr>
            <p:ph type="sldNum" sz="quarter" idx="4"/>
          </p:nvPr>
        </p:nvSpPr>
        <p:spPr/>
        <p:txBody>
          <a:bodyPr/>
          <a:lstStyle/>
          <a:p>
            <a:fld id="{366107C8-5818-D442-ABE3-D2F9EF358D25}" type="slidenum">
              <a:rPr lang="en-US" smtClean="0"/>
              <a:t>27</a:t>
            </a:fld>
            <a:endParaRPr lang="en-US"/>
          </a:p>
        </p:txBody>
      </p:sp>
      <p:cxnSp>
        <p:nvCxnSpPr>
          <p:cNvPr id="11" name="Straight Connector 10">
            <a:extLst>
              <a:ext uri="{FF2B5EF4-FFF2-40B4-BE49-F238E27FC236}">
                <a16:creationId xmlns:a16="http://schemas.microsoft.com/office/drawing/2014/main" id="{6C944615-4E6C-624F-B8F2-07273CAF4620}"/>
              </a:ext>
            </a:extLst>
          </p:cNvPr>
          <p:cNvCxnSpPr>
            <a:cxnSpLocks/>
          </p:cNvCxnSpPr>
          <p:nvPr/>
        </p:nvCxnSpPr>
        <p:spPr>
          <a:xfrm>
            <a:off x="649356" y="1316181"/>
            <a:ext cx="10893287" cy="0"/>
          </a:xfrm>
          <a:prstGeom prst="line">
            <a:avLst/>
          </a:prstGeom>
          <a:ln w="34925">
            <a:solidFill>
              <a:schemeClr val="accent2"/>
            </a:solidFill>
          </a:ln>
        </p:spPr>
        <p:style>
          <a:lnRef idx="3">
            <a:schemeClr val="accent4"/>
          </a:lnRef>
          <a:fillRef idx="0">
            <a:schemeClr val="accent4"/>
          </a:fillRef>
          <a:effectRef idx="2">
            <a:schemeClr val="accent4"/>
          </a:effectRef>
          <a:fontRef idx="minor">
            <a:schemeClr val="tx1"/>
          </a:fontRef>
        </p:style>
      </p:cxnSp>
      <p:sp>
        <p:nvSpPr>
          <p:cNvPr id="6" name="TextBox 5">
            <a:extLst>
              <a:ext uri="{FF2B5EF4-FFF2-40B4-BE49-F238E27FC236}">
                <a16:creationId xmlns:a16="http://schemas.microsoft.com/office/drawing/2014/main" id="{9F286072-A759-5E0D-6630-896862F85FB5}"/>
              </a:ext>
            </a:extLst>
          </p:cNvPr>
          <p:cNvSpPr txBox="1"/>
          <p:nvPr/>
        </p:nvSpPr>
        <p:spPr>
          <a:xfrm>
            <a:off x="662858" y="1691605"/>
            <a:ext cx="5379428" cy="1535677"/>
          </a:xfrm>
          <a:prstGeom prst="rect">
            <a:avLst/>
          </a:prstGeom>
          <a:noFill/>
        </p:spPr>
        <p:txBody>
          <a:bodyPr wrap="square" rtlCol="0">
            <a:spAutoFit/>
          </a:bodyPr>
          <a:lstStyle/>
          <a:p>
            <a:pPr marL="285750" indent="-285750">
              <a:lnSpc>
                <a:spcPct val="120000"/>
              </a:lnSpc>
              <a:buClr>
                <a:schemeClr val="accent2"/>
              </a:buClr>
              <a:buFont typeface="Arial" panose="020B0604020202020204" pitchFamily="34" charset="0"/>
              <a:buChar char="•"/>
            </a:pPr>
            <a:r>
              <a:rPr lang="en-US" sz="2000" dirty="0">
                <a:latin typeface="Arial"/>
                <a:cs typeface="Arial"/>
              </a:rPr>
              <a:t>Populate all the required header fields</a:t>
            </a:r>
          </a:p>
          <a:p>
            <a:pPr marL="285750" indent="-285750">
              <a:lnSpc>
                <a:spcPct val="120000"/>
              </a:lnSpc>
              <a:buClr>
                <a:schemeClr val="accent2"/>
              </a:buClr>
              <a:buFont typeface="Arial" panose="020B0604020202020204" pitchFamily="34" charset="0"/>
              <a:buChar char="•"/>
            </a:pPr>
            <a:r>
              <a:rPr lang="en-US" sz="2000" dirty="0">
                <a:latin typeface="Arial"/>
                <a:cs typeface="Arial"/>
              </a:rPr>
              <a:t>Specify a previously created RTA for this particular transaction </a:t>
            </a:r>
          </a:p>
          <a:p>
            <a:pPr marL="285750" indent="-285750">
              <a:lnSpc>
                <a:spcPct val="120000"/>
              </a:lnSpc>
              <a:buClr>
                <a:schemeClr val="accent2"/>
              </a:buClr>
              <a:buFont typeface="Arial" panose="020B0604020202020204" pitchFamily="34" charset="0"/>
              <a:buChar char="•"/>
            </a:pPr>
            <a:endParaRPr lang="en-US" sz="2000" dirty="0">
              <a:latin typeface="Arial"/>
              <a:cs typeface="Arial"/>
            </a:endParaRPr>
          </a:p>
        </p:txBody>
      </p:sp>
      <p:pic>
        <p:nvPicPr>
          <p:cNvPr id="5" name="Picture 4">
            <a:extLst>
              <a:ext uri="{FF2B5EF4-FFF2-40B4-BE49-F238E27FC236}">
                <a16:creationId xmlns:a16="http://schemas.microsoft.com/office/drawing/2014/main" id="{FFC0FBF5-6BFD-D033-F92A-8964F5FF2E00}"/>
              </a:ext>
            </a:extLst>
          </p:cNvPr>
          <p:cNvPicPr>
            <a:picLocks noChangeAspect="1"/>
          </p:cNvPicPr>
          <p:nvPr/>
        </p:nvPicPr>
        <p:blipFill>
          <a:blip r:embed="rId3"/>
          <a:stretch>
            <a:fillRect/>
          </a:stretch>
        </p:blipFill>
        <p:spPr>
          <a:xfrm>
            <a:off x="1480253" y="3602625"/>
            <a:ext cx="4372979" cy="1806542"/>
          </a:xfrm>
          <a:prstGeom prst="rect">
            <a:avLst/>
          </a:prstGeom>
          <a:ln>
            <a:solidFill>
              <a:schemeClr val="bg2">
                <a:lumMod val="10000"/>
              </a:schemeClr>
            </a:solidFill>
          </a:ln>
        </p:spPr>
      </p:pic>
      <p:cxnSp>
        <p:nvCxnSpPr>
          <p:cNvPr id="8" name="Elbow Connector 7">
            <a:extLst>
              <a:ext uri="{FF2B5EF4-FFF2-40B4-BE49-F238E27FC236}">
                <a16:creationId xmlns:a16="http://schemas.microsoft.com/office/drawing/2014/main" id="{45D5A732-E3C2-3914-0C4A-8F794A38E629}"/>
              </a:ext>
            </a:extLst>
          </p:cNvPr>
          <p:cNvCxnSpPr>
            <a:cxnSpLocks/>
            <a:stCxn id="5" idx="3"/>
          </p:cNvCxnSpPr>
          <p:nvPr/>
        </p:nvCxnSpPr>
        <p:spPr>
          <a:xfrm flipV="1">
            <a:off x="5853232" y="3255375"/>
            <a:ext cx="3128722" cy="1250521"/>
          </a:xfrm>
          <a:prstGeom prst="bentConnector3">
            <a:avLst>
              <a:gd name="adj1" fmla="val 93654"/>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45014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Invoices – Lines </a:t>
            </a:r>
          </a:p>
        </p:txBody>
      </p:sp>
      <p:sp>
        <p:nvSpPr>
          <p:cNvPr id="4" name="Slide Number Placeholder 3">
            <a:extLst>
              <a:ext uri="{FF2B5EF4-FFF2-40B4-BE49-F238E27FC236}">
                <a16:creationId xmlns:a16="http://schemas.microsoft.com/office/drawing/2014/main" id="{2E2EC99B-EE39-DD4C-A538-95D9730A2634}"/>
              </a:ext>
            </a:extLst>
          </p:cNvPr>
          <p:cNvSpPr>
            <a:spLocks noGrp="1"/>
          </p:cNvSpPr>
          <p:nvPr>
            <p:ph type="sldNum" sz="quarter" idx="4"/>
          </p:nvPr>
        </p:nvSpPr>
        <p:spPr/>
        <p:txBody>
          <a:bodyPr/>
          <a:lstStyle/>
          <a:p>
            <a:fld id="{366107C8-5818-D442-ABE3-D2F9EF358D25}" type="slidenum">
              <a:rPr lang="en-US" smtClean="0"/>
              <a:t>28</a:t>
            </a:fld>
            <a:endParaRPr lang="en-US"/>
          </a:p>
        </p:txBody>
      </p:sp>
      <p:cxnSp>
        <p:nvCxnSpPr>
          <p:cNvPr id="11" name="Straight Connector 10">
            <a:extLst>
              <a:ext uri="{FF2B5EF4-FFF2-40B4-BE49-F238E27FC236}">
                <a16:creationId xmlns:a16="http://schemas.microsoft.com/office/drawing/2014/main" id="{6C944615-4E6C-624F-B8F2-07273CAF4620}"/>
              </a:ext>
            </a:extLst>
          </p:cNvPr>
          <p:cNvCxnSpPr>
            <a:cxnSpLocks/>
          </p:cNvCxnSpPr>
          <p:nvPr/>
        </p:nvCxnSpPr>
        <p:spPr>
          <a:xfrm>
            <a:off x="649356" y="1316181"/>
            <a:ext cx="10893287" cy="0"/>
          </a:xfrm>
          <a:prstGeom prst="line">
            <a:avLst/>
          </a:prstGeom>
          <a:ln w="34925">
            <a:solidFill>
              <a:schemeClr val="accent2"/>
            </a:solidFill>
          </a:ln>
        </p:spPr>
        <p:style>
          <a:lnRef idx="3">
            <a:schemeClr val="accent4"/>
          </a:lnRef>
          <a:fillRef idx="0">
            <a:schemeClr val="accent4"/>
          </a:fillRef>
          <a:effectRef idx="2">
            <a:schemeClr val="accent4"/>
          </a:effectRef>
          <a:fontRef idx="minor">
            <a:schemeClr val="tx1"/>
          </a:fontRef>
        </p:style>
      </p:cxnSp>
      <p:sp>
        <p:nvSpPr>
          <p:cNvPr id="6" name="TextBox 5">
            <a:extLst>
              <a:ext uri="{FF2B5EF4-FFF2-40B4-BE49-F238E27FC236}">
                <a16:creationId xmlns:a16="http://schemas.microsoft.com/office/drawing/2014/main" id="{9F286072-A759-5E0D-6630-896862F85FB5}"/>
              </a:ext>
            </a:extLst>
          </p:cNvPr>
          <p:cNvSpPr txBox="1"/>
          <p:nvPr/>
        </p:nvSpPr>
        <p:spPr>
          <a:xfrm>
            <a:off x="662857" y="1691605"/>
            <a:ext cx="10879785" cy="427681"/>
          </a:xfrm>
          <a:prstGeom prst="rect">
            <a:avLst/>
          </a:prstGeom>
          <a:noFill/>
        </p:spPr>
        <p:txBody>
          <a:bodyPr wrap="square" rtlCol="0">
            <a:spAutoFit/>
          </a:bodyPr>
          <a:lstStyle/>
          <a:p>
            <a:pPr marL="285750" indent="-285750">
              <a:lnSpc>
                <a:spcPct val="120000"/>
              </a:lnSpc>
              <a:buClr>
                <a:schemeClr val="accent2"/>
              </a:buClr>
              <a:buFont typeface="Arial" panose="020B0604020202020204" pitchFamily="34" charset="0"/>
              <a:buChar char="•"/>
            </a:pPr>
            <a:r>
              <a:rPr lang="en-US" sz="2000" dirty="0">
                <a:latin typeface="Arial"/>
                <a:cs typeface="Arial"/>
              </a:rPr>
              <a:t>Populate all the required line fields (most will default from the PO) </a:t>
            </a:r>
          </a:p>
        </p:txBody>
      </p:sp>
      <p:pic>
        <p:nvPicPr>
          <p:cNvPr id="3" name="Picture 2">
            <a:extLst>
              <a:ext uri="{FF2B5EF4-FFF2-40B4-BE49-F238E27FC236}">
                <a16:creationId xmlns:a16="http://schemas.microsoft.com/office/drawing/2014/main" id="{36E4EFC2-76A7-D26F-8BCC-2F79F741330C}"/>
              </a:ext>
            </a:extLst>
          </p:cNvPr>
          <p:cNvPicPr>
            <a:picLocks noChangeAspect="1"/>
          </p:cNvPicPr>
          <p:nvPr/>
        </p:nvPicPr>
        <p:blipFill>
          <a:blip r:embed="rId2"/>
          <a:stretch>
            <a:fillRect/>
          </a:stretch>
        </p:blipFill>
        <p:spPr>
          <a:xfrm>
            <a:off x="2209800" y="2352383"/>
            <a:ext cx="7772400" cy="3242473"/>
          </a:xfrm>
          <a:prstGeom prst="rect">
            <a:avLst/>
          </a:prstGeom>
          <a:ln>
            <a:solidFill>
              <a:schemeClr val="bg2">
                <a:lumMod val="10000"/>
              </a:schemeClr>
            </a:solidFill>
          </a:ln>
        </p:spPr>
      </p:pic>
    </p:spTree>
    <p:extLst>
      <p:ext uri="{BB962C8B-B14F-4D97-AF65-F5344CB8AC3E}">
        <p14:creationId xmlns:p14="http://schemas.microsoft.com/office/powerpoint/2010/main" val="30440879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Invoices – Summary </a:t>
            </a:r>
          </a:p>
        </p:txBody>
      </p:sp>
      <p:sp>
        <p:nvSpPr>
          <p:cNvPr id="4" name="Slide Number Placeholder 3">
            <a:extLst>
              <a:ext uri="{FF2B5EF4-FFF2-40B4-BE49-F238E27FC236}">
                <a16:creationId xmlns:a16="http://schemas.microsoft.com/office/drawing/2014/main" id="{2E2EC99B-EE39-DD4C-A538-95D9730A2634}"/>
              </a:ext>
            </a:extLst>
          </p:cNvPr>
          <p:cNvSpPr>
            <a:spLocks noGrp="1"/>
          </p:cNvSpPr>
          <p:nvPr>
            <p:ph type="sldNum" sz="quarter" idx="4"/>
          </p:nvPr>
        </p:nvSpPr>
        <p:spPr/>
        <p:txBody>
          <a:bodyPr/>
          <a:lstStyle/>
          <a:p>
            <a:fld id="{366107C8-5818-D442-ABE3-D2F9EF358D25}" type="slidenum">
              <a:rPr lang="en-US" smtClean="0"/>
              <a:t>29</a:t>
            </a:fld>
            <a:endParaRPr lang="en-US"/>
          </a:p>
        </p:txBody>
      </p:sp>
      <p:cxnSp>
        <p:nvCxnSpPr>
          <p:cNvPr id="11" name="Straight Connector 10">
            <a:extLst>
              <a:ext uri="{FF2B5EF4-FFF2-40B4-BE49-F238E27FC236}">
                <a16:creationId xmlns:a16="http://schemas.microsoft.com/office/drawing/2014/main" id="{6C944615-4E6C-624F-B8F2-07273CAF4620}"/>
              </a:ext>
            </a:extLst>
          </p:cNvPr>
          <p:cNvCxnSpPr>
            <a:cxnSpLocks/>
          </p:cNvCxnSpPr>
          <p:nvPr/>
        </p:nvCxnSpPr>
        <p:spPr>
          <a:xfrm>
            <a:off x="649356" y="1316181"/>
            <a:ext cx="10893287" cy="0"/>
          </a:xfrm>
          <a:prstGeom prst="line">
            <a:avLst/>
          </a:prstGeom>
          <a:ln w="34925">
            <a:solidFill>
              <a:schemeClr val="accent2"/>
            </a:solidFill>
          </a:ln>
        </p:spPr>
        <p:style>
          <a:lnRef idx="3">
            <a:schemeClr val="accent4"/>
          </a:lnRef>
          <a:fillRef idx="0">
            <a:schemeClr val="accent4"/>
          </a:fillRef>
          <a:effectRef idx="2">
            <a:schemeClr val="accent4"/>
          </a:effectRef>
          <a:fontRef idx="minor">
            <a:schemeClr val="tx1"/>
          </a:fontRef>
        </p:style>
      </p:cxnSp>
      <p:sp>
        <p:nvSpPr>
          <p:cNvPr id="6" name="TextBox 5">
            <a:extLst>
              <a:ext uri="{FF2B5EF4-FFF2-40B4-BE49-F238E27FC236}">
                <a16:creationId xmlns:a16="http://schemas.microsoft.com/office/drawing/2014/main" id="{9F286072-A759-5E0D-6630-896862F85FB5}"/>
              </a:ext>
            </a:extLst>
          </p:cNvPr>
          <p:cNvSpPr txBox="1"/>
          <p:nvPr/>
        </p:nvSpPr>
        <p:spPr>
          <a:xfrm>
            <a:off x="662857" y="1691605"/>
            <a:ext cx="6282611" cy="2643672"/>
          </a:xfrm>
          <a:prstGeom prst="rect">
            <a:avLst/>
          </a:prstGeom>
          <a:noFill/>
        </p:spPr>
        <p:txBody>
          <a:bodyPr wrap="square" rtlCol="0">
            <a:spAutoFit/>
          </a:bodyPr>
          <a:lstStyle/>
          <a:p>
            <a:pPr marL="285750" indent="-285750">
              <a:lnSpc>
                <a:spcPct val="120000"/>
              </a:lnSpc>
              <a:buClr>
                <a:schemeClr val="accent2"/>
              </a:buClr>
              <a:buFont typeface="Arial" panose="020B0604020202020204" pitchFamily="34" charset="0"/>
              <a:buChar char="•"/>
            </a:pPr>
            <a:r>
              <a:rPr lang="en-US" sz="2000" dirty="0">
                <a:latin typeface="Arial"/>
                <a:cs typeface="Arial"/>
              </a:rPr>
              <a:t>Suppliers can add Summary Level charges as applicable </a:t>
            </a:r>
          </a:p>
          <a:p>
            <a:pPr marL="285750" indent="-285750">
              <a:lnSpc>
                <a:spcPct val="120000"/>
              </a:lnSpc>
              <a:buClr>
                <a:schemeClr val="accent2"/>
              </a:buClr>
              <a:buFont typeface="Arial" panose="020B0604020202020204" pitchFamily="34" charset="0"/>
              <a:buChar char="•"/>
            </a:pPr>
            <a:r>
              <a:rPr lang="en-US" sz="2000" dirty="0">
                <a:latin typeface="Arial"/>
                <a:cs typeface="Arial"/>
              </a:rPr>
              <a:t>Calculate the invoice total and Submit the invoice to the customer </a:t>
            </a:r>
          </a:p>
          <a:p>
            <a:pPr marL="285750" indent="-285750">
              <a:lnSpc>
                <a:spcPct val="120000"/>
              </a:lnSpc>
              <a:buClr>
                <a:schemeClr val="accent2"/>
              </a:buClr>
              <a:buFont typeface="Arial" panose="020B0604020202020204" pitchFamily="34" charset="0"/>
              <a:buChar char="•"/>
            </a:pPr>
            <a:r>
              <a:rPr lang="en-US" sz="2000" dirty="0">
                <a:latin typeface="Arial"/>
                <a:cs typeface="Arial"/>
              </a:rPr>
              <a:t>Customers will then receive the invoice in their Coupa instance and will process for approvals and payment </a:t>
            </a:r>
          </a:p>
        </p:txBody>
      </p:sp>
      <p:pic>
        <p:nvPicPr>
          <p:cNvPr id="5" name="Picture 4">
            <a:extLst>
              <a:ext uri="{FF2B5EF4-FFF2-40B4-BE49-F238E27FC236}">
                <a16:creationId xmlns:a16="http://schemas.microsoft.com/office/drawing/2014/main" id="{3465484B-8408-442A-04FE-9EEDF43AE177}"/>
              </a:ext>
            </a:extLst>
          </p:cNvPr>
          <p:cNvPicPr>
            <a:picLocks noChangeAspect="1"/>
          </p:cNvPicPr>
          <p:nvPr/>
        </p:nvPicPr>
        <p:blipFill>
          <a:blip r:embed="rId2"/>
          <a:stretch>
            <a:fillRect/>
          </a:stretch>
        </p:blipFill>
        <p:spPr>
          <a:xfrm>
            <a:off x="7134311" y="1695395"/>
            <a:ext cx="4405205" cy="4684105"/>
          </a:xfrm>
          <a:prstGeom prst="rect">
            <a:avLst/>
          </a:prstGeom>
          <a:ln>
            <a:solidFill>
              <a:schemeClr val="bg2">
                <a:lumMod val="10000"/>
              </a:schemeClr>
            </a:solidFill>
          </a:ln>
        </p:spPr>
      </p:pic>
    </p:spTree>
    <p:extLst>
      <p:ext uri="{BB962C8B-B14F-4D97-AF65-F5344CB8AC3E}">
        <p14:creationId xmlns:p14="http://schemas.microsoft.com/office/powerpoint/2010/main" val="11336117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 to Coupa Supplier Portal (CSP)</a:t>
            </a:r>
          </a:p>
        </p:txBody>
      </p:sp>
      <p:sp>
        <p:nvSpPr>
          <p:cNvPr id="3" name="Content Placeholder 2"/>
          <p:cNvSpPr>
            <a:spLocks noGrp="1"/>
          </p:cNvSpPr>
          <p:nvPr>
            <p:ph idx="1"/>
          </p:nvPr>
        </p:nvSpPr>
        <p:spPr>
          <a:xfrm>
            <a:off x="649355" y="1690688"/>
            <a:ext cx="10893287" cy="4486275"/>
          </a:xfrm>
        </p:spPr>
        <p:txBody>
          <a:bodyPr vert="horz" lIns="91440" tIns="45720" rIns="91440" bIns="45720" rtlCol="0" anchor="t">
            <a:noAutofit/>
          </a:bodyPr>
          <a:lstStyle/>
          <a:p>
            <a:r>
              <a:rPr lang="en-US" sz="2000" dirty="0">
                <a:latin typeface="Arial"/>
                <a:cs typeface="Arial"/>
              </a:rPr>
              <a:t>The Coupa Supplier Portal (CSP) is a free instance of Coupa made available to suppliers and designed to streamline the procurement process </a:t>
            </a:r>
          </a:p>
          <a:p>
            <a:r>
              <a:rPr lang="en-US" sz="2000" dirty="0">
                <a:latin typeface="Arial"/>
                <a:cs typeface="Arial"/>
              </a:rPr>
              <a:t>Signing up to the CSP is critical as it allows suppliers to more efficiently monitor purchase orders and process customer invoices</a:t>
            </a:r>
          </a:p>
          <a:p>
            <a:pPr marL="742950" lvl="1" indent="-285750">
              <a:lnSpc>
                <a:spcPct val="110000"/>
              </a:lnSpc>
              <a:buClr>
                <a:srgbClr val="F2A94F"/>
              </a:buClr>
              <a:buFont typeface="Arial" panose="020B0604020202020204" pitchFamily="34" charset="0"/>
              <a:buChar char="•"/>
            </a:pPr>
            <a:r>
              <a:rPr lang="en-US" sz="1800" dirty="0">
                <a:latin typeface="Arial" panose="020B0604020202020204" pitchFamily="34" charset="0"/>
                <a:ea typeface="+mn-ea"/>
                <a:cs typeface="Arial" panose="020B0604020202020204" pitchFamily="34" charset="0"/>
              </a:rPr>
              <a:t>We will provide directions on how to register for the CSP within in this presentation and follow up participatory demonstrations  </a:t>
            </a:r>
          </a:p>
          <a:p>
            <a:r>
              <a:rPr lang="en-US" sz="2000" dirty="0">
                <a:latin typeface="Arial"/>
                <a:cs typeface="Arial"/>
              </a:rPr>
              <a:t>Suppliers will have the ability to access their CSP content and manage settings for their various customer accounts</a:t>
            </a:r>
          </a:p>
        </p:txBody>
      </p:sp>
      <p:sp>
        <p:nvSpPr>
          <p:cNvPr id="4" name="Slide Number Placeholder 3">
            <a:extLst>
              <a:ext uri="{FF2B5EF4-FFF2-40B4-BE49-F238E27FC236}">
                <a16:creationId xmlns:a16="http://schemas.microsoft.com/office/drawing/2014/main" id="{2E2EC99B-EE39-DD4C-A538-95D9730A2634}"/>
              </a:ext>
            </a:extLst>
          </p:cNvPr>
          <p:cNvSpPr>
            <a:spLocks noGrp="1"/>
          </p:cNvSpPr>
          <p:nvPr>
            <p:ph type="sldNum" sz="quarter" idx="4"/>
          </p:nvPr>
        </p:nvSpPr>
        <p:spPr/>
        <p:txBody>
          <a:bodyPr/>
          <a:lstStyle/>
          <a:p>
            <a:fld id="{366107C8-5818-D442-ABE3-D2F9EF358D25}" type="slidenum">
              <a:rPr lang="en-US" smtClean="0"/>
              <a:t>3</a:t>
            </a:fld>
            <a:endParaRPr lang="en-US"/>
          </a:p>
        </p:txBody>
      </p:sp>
      <p:cxnSp>
        <p:nvCxnSpPr>
          <p:cNvPr id="5" name="Straight Connector 4">
            <a:extLst>
              <a:ext uri="{FF2B5EF4-FFF2-40B4-BE49-F238E27FC236}">
                <a16:creationId xmlns:a16="http://schemas.microsoft.com/office/drawing/2014/main" id="{9EF5A149-D9D0-D044-8B15-8AAA82E1326B}"/>
              </a:ext>
            </a:extLst>
          </p:cNvPr>
          <p:cNvCxnSpPr>
            <a:cxnSpLocks/>
          </p:cNvCxnSpPr>
          <p:nvPr/>
        </p:nvCxnSpPr>
        <p:spPr>
          <a:xfrm>
            <a:off x="649356" y="1316181"/>
            <a:ext cx="10893287" cy="0"/>
          </a:xfrm>
          <a:prstGeom prst="line">
            <a:avLst/>
          </a:prstGeom>
          <a:ln w="34925">
            <a:solidFill>
              <a:schemeClr val="accent2"/>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7844519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Payments</a:t>
            </a:r>
          </a:p>
        </p:txBody>
      </p:sp>
      <p:sp>
        <p:nvSpPr>
          <p:cNvPr id="4" name="Slide Number Placeholder 3">
            <a:extLst>
              <a:ext uri="{FF2B5EF4-FFF2-40B4-BE49-F238E27FC236}">
                <a16:creationId xmlns:a16="http://schemas.microsoft.com/office/drawing/2014/main" id="{2E2EC99B-EE39-DD4C-A538-95D9730A2634}"/>
              </a:ext>
            </a:extLst>
          </p:cNvPr>
          <p:cNvSpPr>
            <a:spLocks noGrp="1"/>
          </p:cNvSpPr>
          <p:nvPr>
            <p:ph type="sldNum" sz="quarter" idx="4"/>
          </p:nvPr>
        </p:nvSpPr>
        <p:spPr/>
        <p:txBody>
          <a:bodyPr/>
          <a:lstStyle/>
          <a:p>
            <a:fld id="{366107C8-5818-D442-ABE3-D2F9EF358D25}" type="slidenum">
              <a:rPr lang="en-US" smtClean="0"/>
              <a:t>30</a:t>
            </a:fld>
            <a:endParaRPr lang="en-US"/>
          </a:p>
        </p:txBody>
      </p:sp>
      <p:cxnSp>
        <p:nvCxnSpPr>
          <p:cNvPr id="11" name="Straight Connector 10">
            <a:extLst>
              <a:ext uri="{FF2B5EF4-FFF2-40B4-BE49-F238E27FC236}">
                <a16:creationId xmlns:a16="http://schemas.microsoft.com/office/drawing/2014/main" id="{6C944615-4E6C-624F-B8F2-07273CAF4620}"/>
              </a:ext>
            </a:extLst>
          </p:cNvPr>
          <p:cNvCxnSpPr>
            <a:cxnSpLocks/>
          </p:cNvCxnSpPr>
          <p:nvPr/>
        </p:nvCxnSpPr>
        <p:spPr>
          <a:xfrm>
            <a:off x="649356" y="1316181"/>
            <a:ext cx="10893287" cy="0"/>
          </a:xfrm>
          <a:prstGeom prst="line">
            <a:avLst/>
          </a:prstGeom>
          <a:ln w="34925">
            <a:solidFill>
              <a:schemeClr val="accent2"/>
            </a:solidFill>
          </a:ln>
        </p:spPr>
        <p:style>
          <a:lnRef idx="3">
            <a:schemeClr val="accent4"/>
          </a:lnRef>
          <a:fillRef idx="0">
            <a:schemeClr val="accent4"/>
          </a:fillRef>
          <a:effectRef idx="2">
            <a:schemeClr val="accent4"/>
          </a:effectRef>
          <a:fontRef idx="minor">
            <a:schemeClr val="tx1"/>
          </a:fontRef>
        </p:style>
      </p:cxnSp>
      <p:sp>
        <p:nvSpPr>
          <p:cNvPr id="6" name="TextBox 5">
            <a:extLst>
              <a:ext uri="{FF2B5EF4-FFF2-40B4-BE49-F238E27FC236}">
                <a16:creationId xmlns:a16="http://schemas.microsoft.com/office/drawing/2014/main" id="{9F286072-A759-5E0D-6630-896862F85FB5}"/>
              </a:ext>
            </a:extLst>
          </p:cNvPr>
          <p:cNvSpPr txBox="1"/>
          <p:nvPr/>
        </p:nvSpPr>
        <p:spPr>
          <a:xfrm>
            <a:off x="662857" y="1691605"/>
            <a:ext cx="10893287" cy="797013"/>
          </a:xfrm>
          <a:prstGeom prst="rect">
            <a:avLst/>
          </a:prstGeom>
          <a:noFill/>
        </p:spPr>
        <p:txBody>
          <a:bodyPr wrap="square" rtlCol="0">
            <a:spAutoFit/>
          </a:bodyPr>
          <a:lstStyle/>
          <a:p>
            <a:pPr marL="285750" indent="-285750">
              <a:lnSpc>
                <a:spcPct val="120000"/>
              </a:lnSpc>
              <a:buClr>
                <a:schemeClr val="accent2"/>
              </a:buClr>
              <a:buFont typeface="Arial" panose="020B0604020202020204" pitchFamily="34" charset="0"/>
              <a:buChar char="•"/>
            </a:pPr>
            <a:r>
              <a:rPr lang="en-US" sz="2000" dirty="0">
                <a:latin typeface="Arial"/>
                <a:cs typeface="Arial"/>
              </a:rPr>
              <a:t>The CSP allows you to monitor the status of submitted invoices</a:t>
            </a:r>
          </a:p>
          <a:p>
            <a:pPr marL="285750" indent="-285750">
              <a:lnSpc>
                <a:spcPct val="120000"/>
              </a:lnSpc>
              <a:buClr>
                <a:schemeClr val="accent2"/>
              </a:buClr>
              <a:buFont typeface="Arial" panose="020B0604020202020204" pitchFamily="34" charset="0"/>
              <a:buChar char="•"/>
            </a:pPr>
            <a:r>
              <a:rPr lang="en-US" sz="2000" dirty="0">
                <a:latin typeface="Arial"/>
                <a:cs typeface="Arial"/>
              </a:rPr>
              <a:t>Views can be created and leveraged to check the payment status of transactions </a:t>
            </a:r>
          </a:p>
        </p:txBody>
      </p:sp>
      <p:pic>
        <p:nvPicPr>
          <p:cNvPr id="3" name="Picture 2">
            <a:extLst>
              <a:ext uri="{FF2B5EF4-FFF2-40B4-BE49-F238E27FC236}">
                <a16:creationId xmlns:a16="http://schemas.microsoft.com/office/drawing/2014/main" id="{E18B24EE-276B-AD10-E025-12DCBD063E11}"/>
              </a:ext>
            </a:extLst>
          </p:cNvPr>
          <p:cNvPicPr>
            <a:picLocks noChangeAspect="1"/>
          </p:cNvPicPr>
          <p:nvPr/>
        </p:nvPicPr>
        <p:blipFill rotWithShape="1">
          <a:blip r:embed="rId2"/>
          <a:srcRect b="19787"/>
          <a:stretch/>
        </p:blipFill>
        <p:spPr>
          <a:xfrm>
            <a:off x="433830" y="2644724"/>
            <a:ext cx="7065818" cy="2374545"/>
          </a:xfrm>
          <a:prstGeom prst="rect">
            <a:avLst/>
          </a:prstGeom>
          <a:ln>
            <a:solidFill>
              <a:schemeClr val="bg2">
                <a:lumMod val="10000"/>
              </a:schemeClr>
            </a:solidFill>
          </a:ln>
        </p:spPr>
      </p:pic>
      <p:pic>
        <p:nvPicPr>
          <p:cNvPr id="7" name="Picture 6">
            <a:extLst>
              <a:ext uri="{FF2B5EF4-FFF2-40B4-BE49-F238E27FC236}">
                <a16:creationId xmlns:a16="http://schemas.microsoft.com/office/drawing/2014/main" id="{8A2C50DA-A9E7-E627-7300-C2B07DCBD18C}"/>
              </a:ext>
            </a:extLst>
          </p:cNvPr>
          <p:cNvPicPr>
            <a:picLocks noChangeAspect="1"/>
          </p:cNvPicPr>
          <p:nvPr/>
        </p:nvPicPr>
        <p:blipFill>
          <a:blip r:embed="rId3"/>
          <a:stretch>
            <a:fillRect/>
          </a:stretch>
        </p:blipFill>
        <p:spPr>
          <a:xfrm>
            <a:off x="5132673" y="5062277"/>
            <a:ext cx="6423471" cy="1479088"/>
          </a:xfrm>
          <a:prstGeom prst="rect">
            <a:avLst/>
          </a:prstGeom>
          <a:ln>
            <a:solidFill>
              <a:schemeClr val="bg2">
                <a:lumMod val="10000"/>
              </a:schemeClr>
            </a:solidFill>
          </a:ln>
        </p:spPr>
      </p:pic>
    </p:spTree>
    <p:extLst>
      <p:ext uri="{BB962C8B-B14F-4D97-AF65-F5344CB8AC3E}">
        <p14:creationId xmlns:p14="http://schemas.microsoft.com/office/powerpoint/2010/main" val="29575094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0BFD722-9804-C0F1-B3B7-53333A55BEDB}"/>
              </a:ext>
            </a:extLst>
          </p:cNvPr>
          <p:cNvSpPr>
            <a:spLocks noGrp="1"/>
          </p:cNvSpPr>
          <p:nvPr>
            <p:ph type="body" sz="quarter" idx="10"/>
          </p:nvPr>
        </p:nvSpPr>
        <p:spPr>
          <a:xfrm>
            <a:off x="647700" y="1688920"/>
            <a:ext cx="10896600" cy="4515110"/>
          </a:xfrm>
        </p:spPr>
        <p:txBody>
          <a:bodyPr>
            <a:noAutofit/>
          </a:bodyPr>
          <a:lstStyle/>
          <a:p>
            <a:r>
              <a:rPr lang="en-US" dirty="0"/>
              <a:t>Thank you for your participation! </a:t>
            </a:r>
          </a:p>
          <a:p>
            <a:endParaRPr lang="en-US" i="1" dirty="0"/>
          </a:p>
          <a:p>
            <a:endParaRPr lang="en-US" i="1" dirty="0"/>
          </a:p>
          <a:p>
            <a:endParaRPr lang="en-US" i="1" dirty="0"/>
          </a:p>
          <a:p>
            <a:endParaRPr lang="en-US" i="1" dirty="0"/>
          </a:p>
          <a:p>
            <a:endParaRPr lang="en-US" i="1" dirty="0"/>
          </a:p>
          <a:p>
            <a:r>
              <a:rPr lang="en-US" sz="2000" i="1" dirty="0"/>
              <a:t>Note: if you need additional assistance, please contact Dream’s Coupa Support at </a:t>
            </a:r>
            <a:r>
              <a:rPr lang="en-US" sz="2000" i="1" dirty="0" err="1"/>
              <a:t>coupa@dream.ca</a:t>
            </a:r>
            <a:endParaRPr lang="en-US" i="1" dirty="0"/>
          </a:p>
        </p:txBody>
      </p:sp>
      <p:sp>
        <p:nvSpPr>
          <p:cNvPr id="4" name="Slide Number Placeholder 3">
            <a:extLst>
              <a:ext uri="{FF2B5EF4-FFF2-40B4-BE49-F238E27FC236}">
                <a16:creationId xmlns:a16="http://schemas.microsoft.com/office/drawing/2014/main" id="{68A7625A-B56B-4613-A3D3-24921BE07BB1}"/>
              </a:ext>
            </a:extLst>
          </p:cNvPr>
          <p:cNvSpPr>
            <a:spLocks noGrp="1"/>
          </p:cNvSpPr>
          <p:nvPr>
            <p:ph type="sldNum" sz="quarter" idx="4294967295"/>
          </p:nvPr>
        </p:nvSpPr>
        <p:spPr>
          <a:xfrm>
            <a:off x="8175625" y="6356350"/>
            <a:ext cx="4016375" cy="365125"/>
          </a:xfrm>
          <a:prstGeom prst="rect">
            <a:avLst/>
          </a:prstGeom>
        </p:spPr>
        <p:txBody>
          <a:bodyPr/>
          <a:lstStyle/>
          <a:p>
            <a:fld id="{366107C8-5818-D442-ABE3-D2F9EF358D25}" type="slidenum">
              <a:rPr lang="en-US" smtClean="0"/>
              <a:t>31</a:t>
            </a:fld>
            <a:endParaRPr lang="en-US"/>
          </a:p>
        </p:txBody>
      </p:sp>
    </p:spTree>
    <p:extLst>
      <p:ext uri="{BB962C8B-B14F-4D97-AF65-F5344CB8AC3E}">
        <p14:creationId xmlns:p14="http://schemas.microsoft.com/office/powerpoint/2010/main" val="2895656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991891"/>
            <a:ext cx="3951562" cy="4556501"/>
          </a:xfrm>
        </p:spPr>
        <p:txBody>
          <a:bodyPr anchor="ctr">
            <a:normAutofit/>
          </a:bodyPr>
          <a:lstStyle/>
          <a:p>
            <a:pPr algn="ctr"/>
            <a:r>
              <a:rPr lang="en-US" dirty="0">
                <a:solidFill>
                  <a:srgbClr val="394C6D"/>
                </a:solidFill>
              </a:rPr>
              <a:t>CSP Registration</a:t>
            </a:r>
          </a:p>
        </p:txBody>
      </p:sp>
      <p:sp>
        <p:nvSpPr>
          <p:cNvPr id="31" name="Content Placeholder 2"/>
          <p:cNvSpPr>
            <a:spLocks noGrp="1"/>
          </p:cNvSpPr>
          <p:nvPr>
            <p:ph idx="1"/>
          </p:nvPr>
        </p:nvSpPr>
        <p:spPr>
          <a:xfrm>
            <a:off x="4976032" y="991893"/>
            <a:ext cx="6377768" cy="4556500"/>
          </a:xfrm>
        </p:spPr>
        <p:txBody>
          <a:bodyPr wrap="none" lIns="91440" rIns="0" numCol="1" anchor="ctr" anchorCtr="0">
            <a:noAutofit/>
          </a:bodyPr>
          <a:lstStyle/>
          <a:p>
            <a:r>
              <a:rPr lang="en-US" sz="2400" dirty="0"/>
              <a:t>Ways to Join</a:t>
            </a:r>
          </a:p>
          <a:p>
            <a:r>
              <a:rPr lang="en-US" sz="2400" dirty="0"/>
              <a:t>CSP Invitation </a:t>
            </a:r>
          </a:p>
          <a:p>
            <a:r>
              <a:rPr lang="en-US" sz="2400" dirty="0"/>
              <a:t>Creating Your Account</a:t>
            </a:r>
          </a:p>
        </p:txBody>
      </p:sp>
      <p:cxnSp>
        <p:nvCxnSpPr>
          <p:cNvPr id="11" name="Straight Connector 10">
            <a:extLst>
              <a:ext uri="{FF2B5EF4-FFF2-40B4-BE49-F238E27FC236}">
                <a16:creationId xmlns:a16="http://schemas.microsoft.com/office/drawing/2014/main" id="{8B4C4FC4-DE91-1F4E-81D6-6727682955AE}"/>
              </a:ext>
            </a:extLst>
          </p:cNvPr>
          <p:cNvCxnSpPr/>
          <p:nvPr/>
        </p:nvCxnSpPr>
        <p:spPr>
          <a:xfrm>
            <a:off x="4572000" y="991892"/>
            <a:ext cx="0" cy="4556501"/>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89F6328-2F62-8643-9EC9-6BB5AE24803F}"/>
              </a:ext>
            </a:extLst>
          </p:cNvPr>
          <p:cNvSpPr/>
          <p:nvPr/>
        </p:nvSpPr>
        <p:spPr>
          <a:xfrm>
            <a:off x="5150427" y="5732514"/>
            <a:ext cx="1891145" cy="1143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9895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solidFill>
                  <a:schemeClr val="tx1"/>
                </a:solidFill>
              </a:rPr>
              <a:t>Ways to Join </a:t>
            </a:r>
            <a:endParaRPr lang="en-US" dirty="0"/>
          </a:p>
        </p:txBody>
      </p:sp>
      <p:sp>
        <p:nvSpPr>
          <p:cNvPr id="4" name="Slide Number Placeholder 3">
            <a:extLst>
              <a:ext uri="{FF2B5EF4-FFF2-40B4-BE49-F238E27FC236}">
                <a16:creationId xmlns:a16="http://schemas.microsoft.com/office/drawing/2014/main" id="{2E2EC99B-EE39-DD4C-A538-95D9730A2634}"/>
              </a:ext>
            </a:extLst>
          </p:cNvPr>
          <p:cNvSpPr>
            <a:spLocks noGrp="1"/>
          </p:cNvSpPr>
          <p:nvPr>
            <p:ph type="sldNum" sz="quarter" idx="4"/>
          </p:nvPr>
        </p:nvSpPr>
        <p:spPr>
          <a:xfrm>
            <a:off x="7974041" y="6356350"/>
            <a:ext cx="4016319" cy="365125"/>
          </a:xfrm>
        </p:spPr>
        <p:txBody>
          <a:bodyPr/>
          <a:lstStyle/>
          <a:p>
            <a:fld id="{366107C8-5818-D442-ABE3-D2F9EF358D25}" type="slidenum">
              <a:rPr lang="en-US" smtClean="0"/>
              <a:t>5</a:t>
            </a:fld>
            <a:endParaRPr lang="en-US"/>
          </a:p>
        </p:txBody>
      </p:sp>
      <p:cxnSp>
        <p:nvCxnSpPr>
          <p:cNvPr id="8" name="Straight Connector 7">
            <a:extLst>
              <a:ext uri="{FF2B5EF4-FFF2-40B4-BE49-F238E27FC236}">
                <a16:creationId xmlns:a16="http://schemas.microsoft.com/office/drawing/2014/main" id="{9FF3350C-1C80-FC4F-BFC6-5A9C5CABA15F}"/>
              </a:ext>
            </a:extLst>
          </p:cNvPr>
          <p:cNvCxnSpPr>
            <a:cxnSpLocks/>
          </p:cNvCxnSpPr>
          <p:nvPr/>
        </p:nvCxnSpPr>
        <p:spPr>
          <a:xfrm>
            <a:off x="649356" y="1316181"/>
            <a:ext cx="10893287" cy="0"/>
          </a:xfrm>
          <a:prstGeom prst="line">
            <a:avLst/>
          </a:prstGeom>
          <a:ln w="34925">
            <a:solidFill>
              <a:schemeClr val="accent2"/>
            </a:solidFill>
          </a:ln>
        </p:spPr>
        <p:style>
          <a:lnRef idx="3">
            <a:schemeClr val="accent4"/>
          </a:lnRef>
          <a:fillRef idx="0">
            <a:schemeClr val="accent4"/>
          </a:fillRef>
          <a:effectRef idx="2">
            <a:schemeClr val="accent4"/>
          </a:effectRef>
          <a:fontRef idx="minor">
            <a:schemeClr val="tx1"/>
          </a:fontRef>
        </p:style>
      </p:cxnSp>
      <p:sp>
        <p:nvSpPr>
          <p:cNvPr id="5" name="Content Placeholder 2">
            <a:extLst>
              <a:ext uri="{FF2B5EF4-FFF2-40B4-BE49-F238E27FC236}">
                <a16:creationId xmlns:a16="http://schemas.microsoft.com/office/drawing/2014/main" id="{1A63C391-3477-1035-CCBA-8335F4DFB8F0}"/>
              </a:ext>
            </a:extLst>
          </p:cNvPr>
          <p:cNvSpPr>
            <a:spLocks noGrp="1"/>
          </p:cNvSpPr>
          <p:nvPr>
            <p:ph idx="1"/>
          </p:nvPr>
        </p:nvSpPr>
        <p:spPr>
          <a:xfrm>
            <a:off x="649355" y="1690688"/>
            <a:ext cx="5252330" cy="4486275"/>
          </a:xfrm>
        </p:spPr>
        <p:txBody>
          <a:bodyPr vert="horz" lIns="91440" tIns="45720" rIns="91440" bIns="45720" rtlCol="0" anchor="t">
            <a:noAutofit/>
          </a:bodyPr>
          <a:lstStyle/>
          <a:p>
            <a:pPr marL="0" indent="0" algn="ctr">
              <a:buNone/>
            </a:pPr>
            <a:r>
              <a:rPr lang="en-US" sz="2000" u="sng" dirty="0">
                <a:latin typeface="Arial"/>
                <a:cs typeface="Arial"/>
              </a:rPr>
              <a:t>Self-Service Invitation</a:t>
            </a:r>
          </a:p>
          <a:p>
            <a:r>
              <a:rPr lang="en-US" sz="1800" dirty="0">
                <a:latin typeface="Arial"/>
                <a:cs typeface="Arial"/>
              </a:rPr>
              <a:t>With Release 30, suppliers already registered can initiate the connection process themselves by sending connection requests to their Coupa customers from the CSP </a:t>
            </a:r>
          </a:p>
          <a:p>
            <a:r>
              <a:rPr lang="en-US" sz="1800" dirty="0">
                <a:latin typeface="Arial"/>
                <a:cs typeface="Arial"/>
              </a:rPr>
              <a:t>Suppliers with the Admin role can send connection requests by going to Setup &gt; Connection Request</a:t>
            </a:r>
          </a:p>
          <a:p>
            <a:r>
              <a:rPr lang="en-US" sz="1800" dirty="0">
                <a:latin typeface="Arial"/>
                <a:cs typeface="Arial"/>
              </a:rPr>
              <a:t>On the Request a Customer Connection screen, the CSP suggests Coupa customers for the supplier to connect with </a:t>
            </a:r>
          </a:p>
          <a:p>
            <a:r>
              <a:rPr lang="en-US" sz="1800" dirty="0">
                <a:latin typeface="Arial"/>
                <a:cs typeface="Arial"/>
              </a:rPr>
              <a:t>For more information about supplier connection requests, see </a:t>
            </a:r>
            <a:r>
              <a:rPr lang="en-US" sz="1800" dirty="0">
                <a:latin typeface="Arial"/>
                <a:cs typeface="Arial"/>
                <a:hlinkClick r:id="rId3"/>
              </a:rPr>
              <a:t>View and Manage Connection Requests</a:t>
            </a:r>
            <a:endParaRPr lang="en-US" sz="1800" dirty="0">
              <a:latin typeface="Arial"/>
              <a:cs typeface="Arial"/>
            </a:endParaRPr>
          </a:p>
          <a:p>
            <a:endParaRPr lang="en-US" sz="2000" dirty="0">
              <a:latin typeface="Arial"/>
              <a:cs typeface="Arial"/>
            </a:endParaRPr>
          </a:p>
          <a:p>
            <a:pPr marL="342900" lvl="1" indent="-342900">
              <a:lnSpc>
                <a:spcPct val="110000"/>
              </a:lnSpc>
              <a:spcBef>
                <a:spcPts val="1000"/>
              </a:spcBef>
            </a:pPr>
            <a:endParaRPr lang="en-US" sz="1400" dirty="0"/>
          </a:p>
        </p:txBody>
      </p:sp>
      <p:sp>
        <p:nvSpPr>
          <p:cNvPr id="3" name="Content Placeholder 2">
            <a:extLst>
              <a:ext uri="{FF2B5EF4-FFF2-40B4-BE49-F238E27FC236}">
                <a16:creationId xmlns:a16="http://schemas.microsoft.com/office/drawing/2014/main" id="{417FE81A-9586-46F8-30EE-EC917170147C}"/>
              </a:ext>
            </a:extLst>
          </p:cNvPr>
          <p:cNvSpPr txBox="1">
            <a:spLocks/>
          </p:cNvSpPr>
          <p:nvPr/>
        </p:nvSpPr>
        <p:spPr>
          <a:xfrm>
            <a:off x="5901685" y="1690688"/>
            <a:ext cx="5642615" cy="448627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accent2"/>
              </a:buClr>
              <a:buFont typeface="Arial"/>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Clr>
                <a:schemeClr val="accent2"/>
              </a:buClr>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chemeClr val="accent2"/>
              </a:buClr>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chemeClr val="accent2"/>
              </a:buClr>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chemeClr val="accent2"/>
              </a:buClr>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000" u="sng" dirty="0">
                <a:latin typeface="Arial"/>
                <a:cs typeface="Arial"/>
              </a:rPr>
              <a:t>Customer-Created Invitation</a:t>
            </a:r>
          </a:p>
          <a:p>
            <a:r>
              <a:rPr lang="en-US" sz="1800" dirty="0">
                <a:latin typeface="Arial"/>
                <a:cs typeface="Arial"/>
              </a:rPr>
              <a:t>More commonly, the Coupa customer (Dream) will send you an invitation to join the CSP and take advantage of the portal’s benefits </a:t>
            </a:r>
          </a:p>
          <a:p>
            <a:r>
              <a:rPr lang="en-US" sz="1800" dirty="0">
                <a:latin typeface="Arial"/>
                <a:cs typeface="Arial"/>
              </a:rPr>
              <a:t>We will look at this invitation process in the following slides </a:t>
            </a:r>
          </a:p>
          <a:p>
            <a:endParaRPr lang="en-US" sz="2000" dirty="0">
              <a:latin typeface="Arial"/>
              <a:cs typeface="Arial"/>
            </a:endParaRPr>
          </a:p>
          <a:p>
            <a:endParaRPr lang="en-US" sz="2000" dirty="0">
              <a:latin typeface="Arial"/>
              <a:cs typeface="Arial"/>
            </a:endParaRPr>
          </a:p>
          <a:p>
            <a:endParaRPr lang="en-US" sz="2000" dirty="0">
              <a:latin typeface="Arial"/>
              <a:cs typeface="Arial"/>
            </a:endParaRPr>
          </a:p>
          <a:p>
            <a:pPr marL="342900" lvl="1" indent="-342900">
              <a:lnSpc>
                <a:spcPct val="110000"/>
              </a:lnSpc>
              <a:spcBef>
                <a:spcPts val="1000"/>
              </a:spcBef>
            </a:pPr>
            <a:endParaRPr lang="en-US" sz="1400" dirty="0"/>
          </a:p>
        </p:txBody>
      </p:sp>
    </p:spTree>
    <p:extLst>
      <p:ext uri="{BB962C8B-B14F-4D97-AF65-F5344CB8AC3E}">
        <p14:creationId xmlns:p14="http://schemas.microsoft.com/office/powerpoint/2010/main" val="4293305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CSP Invitation</a:t>
            </a:r>
          </a:p>
        </p:txBody>
      </p:sp>
      <p:sp>
        <p:nvSpPr>
          <p:cNvPr id="4" name="Slide Number Placeholder 3">
            <a:extLst>
              <a:ext uri="{FF2B5EF4-FFF2-40B4-BE49-F238E27FC236}">
                <a16:creationId xmlns:a16="http://schemas.microsoft.com/office/drawing/2014/main" id="{2E2EC99B-EE39-DD4C-A538-95D9730A2634}"/>
              </a:ext>
            </a:extLst>
          </p:cNvPr>
          <p:cNvSpPr>
            <a:spLocks noGrp="1"/>
          </p:cNvSpPr>
          <p:nvPr>
            <p:ph type="sldNum" sz="quarter" idx="4"/>
          </p:nvPr>
        </p:nvSpPr>
        <p:spPr>
          <a:xfrm>
            <a:off x="7974041" y="6356350"/>
            <a:ext cx="4016319" cy="365125"/>
          </a:xfrm>
        </p:spPr>
        <p:txBody>
          <a:bodyPr/>
          <a:lstStyle/>
          <a:p>
            <a:fld id="{366107C8-5818-D442-ABE3-D2F9EF358D25}" type="slidenum">
              <a:rPr lang="en-US" smtClean="0"/>
              <a:t>6</a:t>
            </a:fld>
            <a:endParaRPr lang="en-US"/>
          </a:p>
        </p:txBody>
      </p:sp>
      <p:cxnSp>
        <p:nvCxnSpPr>
          <p:cNvPr id="8" name="Straight Connector 7">
            <a:extLst>
              <a:ext uri="{FF2B5EF4-FFF2-40B4-BE49-F238E27FC236}">
                <a16:creationId xmlns:a16="http://schemas.microsoft.com/office/drawing/2014/main" id="{9FF3350C-1C80-FC4F-BFC6-5A9C5CABA15F}"/>
              </a:ext>
            </a:extLst>
          </p:cNvPr>
          <p:cNvCxnSpPr>
            <a:cxnSpLocks/>
          </p:cNvCxnSpPr>
          <p:nvPr/>
        </p:nvCxnSpPr>
        <p:spPr>
          <a:xfrm>
            <a:off x="649356" y="1316181"/>
            <a:ext cx="10893287" cy="0"/>
          </a:xfrm>
          <a:prstGeom prst="line">
            <a:avLst/>
          </a:prstGeom>
          <a:ln w="34925">
            <a:solidFill>
              <a:schemeClr val="accent2"/>
            </a:solidFill>
          </a:ln>
        </p:spPr>
        <p:style>
          <a:lnRef idx="3">
            <a:schemeClr val="accent4"/>
          </a:lnRef>
          <a:fillRef idx="0">
            <a:schemeClr val="accent4"/>
          </a:fillRef>
          <a:effectRef idx="2">
            <a:schemeClr val="accent4"/>
          </a:effectRef>
          <a:fontRef idx="minor">
            <a:schemeClr val="tx1"/>
          </a:fontRef>
        </p:style>
      </p:cxnSp>
      <p:sp>
        <p:nvSpPr>
          <p:cNvPr id="5" name="Content Placeholder 2">
            <a:extLst>
              <a:ext uri="{FF2B5EF4-FFF2-40B4-BE49-F238E27FC236}">
                <a16:creationId xmlns:a16="http://schemas.microsoft.com/office/drawing/2014/main" id="{1A63C391-3477-1035-CCBA-8335F4DFB8F0}"/>
              </a:ext>
            </a:extLst>
          </p:cNvPr>
          <p:cNvSpPr>
            <a:spLocks noGrp="1"/>
          </p:cNvSpPr>
          <p:nvPr>
            <p:ph idx="1"/>
          </p:nvPr>
        </p:nvSpPr>
        <p:spPr>
          <a:xfrm>
            <a:off x="649355" y="1690688"/>
            <a:ext cx="4980875" cy="4486275"/>
          </a:xfrm>
        </p:spPr>
        <p:txBody>
          <a:bodyPr vert="horz" lIns="91440" tIns="45720" rIns="91440" bIns="45720" rtlCol="0" anchor="t">
            <a:noAutofit/>
          </a:bodyPr>
          <a:lstStyle/>
          <a:p>
            <a:r>
              <a:rPr lang="en-US" sz="2000" dirty="0">
                <a:latin typeface="Arial"/>
                <a:cs typeface="Arial"/>
              </a:rPr>
              <a:t>You will receive an e-mail from Dream’ Coupa system with a unique link to join the Coupa Supplier Portal </a:t>
            </a:r>
          </a:p>
          <a:p>
            <a:r>
              <a:rPr lang="en-US" sz="2000" dirty="0">
                <a:latin typeface="Arial"/>
                <a:cs typeface="Arial"/>
              </a:rPr>
              <a:t>The invitation can be forwarded to additional contacts if appropriate </a:t>
            </a:r>
          </a:p>
          <a:p>
            <a:r>
              <a:rPr lang="en-US" sz="2000" dirty="0">
                <a:latin typeface="Arial"/>
                <a:cs typeface="Arial"/>
              </a:rPr>
              <a:t>If you are the correct contact, please proceed with the Join Coupa button </a:t>
            </a:r>
          </a:p>
          <a:p>
            <a:r>
              <a:rPr lang="en-US" sz="2000" dirty="0">
                <a:latin typeface="Arial"/>
                <a:cs typeface="Arial"/>
              </a:rPr>
              <a:t>Save </a:t>
            </a:r>
            <a:r>
              <a:rPr lang="en-US" sz="2000" dirty="0">
                <a:latin typeface="Arial"/>
                <a:cs typeface="Arial"/>
                <a:hlinkClick r:id="rId3"/>
              </a:rPr>
              <a:t>https://supplier.coupahost.com</a:t>
            </a:r>
            <a:r>
              <a:rPr lang="en-US" sz="2000" dirty="0">
                <a:latin typeface="Arial"/>
                <a:cs typeface="Arial"/>
              </a:rPr>
              <a:t> as a favorites link for quick access when you need to return to the site</a:t>
            </a:r>
          </a:p>
          <a:p>
            <a:endParaRPr lang="en-US" sz="2000" dirty="0">
              <a:latin typeface="Arial"/>
              <a:cs typeface="Arial"/>
            </a:endParaRPr>
          </a:p>
          <a:p>
            <a:pPr marL="342900" lvl="1" indent="-342900">
              <a:lnSpc>
                <a:spcPct val="110000"/>
              </a:lnSpc>
              <a:spcBef>
                <a:spcPts val="1000"/>
              </a:spcBef>
            </a:pPr>
            <a:endParaRPr lang="en-US" sz="1400" dirty="0"/>
          </a:p>
        </p:txBody>
      </p:sp>
      <p:pic>
        <p:nvPicPr>
          <p:cNvPr id="6" name="Picture 5" descr="Graphical user interface, text, application, email&#10;&#10;Description automatically generated">
            <a:extLst>
              <a:ext uri="{FF2B5EF4-FFF2-40B4-BE49-F238E27FC236}">
                <a16:creationId xmlns:a16="http://schemas.microsoft.com/office/drawing/2014/main" id="{20BB1427-8C39-FD8A-53BA-30015E4D6ACB}"/>
              </a:ext>
            </a:extLst>
          </p:cNvPr>
          <p:cNvPicPr>
            <a:picLocks noChangeAspect="1"/>
          </p:cNvPicPr>
          <p:nvPr/>
        </p:nvPicPr>
        <p:blipFill>
          <a:blip r:embed="rId4"/>
          <a:stretch>
            <a:fillRect/>
          </a:stretch>
        </p:blipFill>
        <p:spPr>
          <a:xfrm>
            <a:off x="5819074" y="1600771"/>
            <a:ext cx="5867895" cy="3656457"/>
          </a:xfrm>
          <a:prstGeom prst="rect">
            <a:avLst/>
          </a:prstGeom>
          <a:ln>
            <a:solidFill>
              <a:schemeClr val="bg2">
                <a:lumMod val="10000"/>
              </a:schemeClr>
            </a:solidFill>
          </a:ln>
        </p:spPr>
      </p:pic>
    </p:spTree>
    <p:extLst>
      <p:ext uri="{BB962C8B-B14F-4D97-AF65-F5344CB8AC3E}">
        <p14:creationId xmlns:p14="http://schemas.microsoft.com/office/powerpoint/2010/main" val="13773629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Creating Your Account </a:t>
            </a:r>
          </a:p>
        </p:txBody>
      </p:sp>
      <p:sp>
        <p:nvSpPr>
          <p:cNvPr id="4" name="Slide Number Placeholder 3">
            <a:extLst>
              <a:ext uri="{FF2B5EF4-FFF2-40B4-BE49-F238E27FC236}">
                <a16:creationId xmlns:a16="http://schemas.microsoft.com/office/drawing/2014/main" id="{2E2EC99B-EE39-DD4C-A538-95D9730A2634}"/>
              </a:ext>
            </a:extLst>
          </p:cNvPr>
          <p:cNvSpPr>
            <a:spLocks noGrp="1"/>
          </p:cNvSpPr>
          <p:nvPr>
            <p:ph type="sldNum" sz="quarter" idx="4"/>
          </p:nvPr>
        </p:nvSpPr>
        <p:spPr>
          <a:xfrm>
            <a:off x="7974041" y="6356350"/>
            <a:ext cx="4016319" cy="365125"/>
          </a:xfrm>
        </p:spPr>
        <p:txBody>
          <a:bodyPr/>
          <a:lstStyle/>
          <a:p>
            <a:fld id="{366107C8-5818-D442-ABE3-D2F9EF358D25}" type="slidenum">
              <a:rPr lang="en-US" smtClean="0"/>
              <a:t>7</a:t>
            </a:fld>
            <a:endParaRPr lang="en-US"/>
          </a:p>
        </p:txBody>
      </p:sp>
      <p:cxnSp>
        <p:nvCxnSpPr>
          <p:cNvPr id="8" name="Straight Connector 7">
            <a:extLst>
              <a:ext uri="{FF2B5EF4-FFF2-40B4-BE49-F238E27FC236}">
                <a16:creationId xmlns:a16="http://schemas.microsoft.com/office/drawing/2014/main" id="{9FF3350C-1C80-FC4F-BFC6-5A9C5CABA15F}"/>
              </a:ext>
            </a:extLst>
          </p:cNvPr>
          <p:cNvCxnSpPr>
            <a:cxnSpLocks/>
          </p:cNvCxnSpPr>
          <p:nvPr/>
        </p:nvCxnSpPr>
        <p:spPr>
          <a:xfrm>
            <a:off x="649356" y="1316181"/>
            <a:ext cx="10893287" cy="0"/>
          </a:xfrm>
          <a:prstGeom prst="line">
            <a:avLst/>
          </a:prstGeom>
          <a:ln w="34925">
            <a:solidFill>
              <a:schemeClr val="accent2"/>
            </a:solidFill>
          </a:ln>
        </p:spPr>
        <p:style>
          <a:lnRef idx="3">
            <a:schemeClr val="accent4"/>
          </a:lnRef>
          <a:fillRef idx="0">
            <a:schemeClr val="accent4"/>
          </a:fillRef>
          <a:effectRef idx="2">
            <a:schemeClr val="accent4"/>
          </a:effectRef>
          <a:fontRef idx="minor">
            <a:schemeClr val="tx1"/>
          </a:fontRef>
        </p:style>
      </p:cxnSp>
      <p:sp>
        <p:nvSpPr>
          <p:cNvPr id="5" name="Content Placeholder 2">
            <a:extLst>
              <a:ext uri="{FF2B5EF4-FFF2-40B4-BE49-F238E27FC236}">
                <a16:creationId xmlns:a16="http://schemas.microsoft.com/office/drawing/2014/main" id="{1A63C391-3477-1035-CCBA-8335F4DFB8F0}"/>
              </a:ext>
            </a:extLst>
          </p:cNvPr>
          <p:cNvSpPr>
            <a:spLocks noGrp="1"/>
          </p:cNvSpPr>
          <p:nvPr>
            <p:ph idx="1"/>
          </p:nvPr>
        </p:nvSpPr>
        <p:spPr>
          <a:xfrm>
            <a:off x="649354" y="1690688"/>
            <a:ext cx="5990931" cy="4486275"/>
          </a:xfrm>
        </p:spPr>
        <p:txBody>
          <a:bodyPr vert="horz" lIns="91440" tIns="45720" rIns="91440" bIns="45720" rtlCol="0" anchor="t">
            <a:noAutofit/>
          </a:bodyPr>
          <a:lstStyle/>
          <a:p>
            <a:r>
              <a:rPr lang="en-US" sz="2000" dirty="0">
                <a:latin typeface="Arial"/>
                <a:cs typeface="Arial"/>
              </a:rPr>
              <a:t>Immediately after clicking the Join Coupa button, you will be redirected to the CSP and provided instructions on how to register </a:t>
            </a:r>
          </a:p>
          <a:p>
            <a:r>
              <a:rPr lang="en-US" sz="2000" dirty="0">
                <a:latin typeface="Arial"/>
                <a:cs typeface="Arial"/>
              </a:rPr>
              <a:t>Some of your information will be defaulted from the Supplier Record and Contact Information on file with Dream</a:t>
            </a:r>
          </a:p>
          <a:p>
            <a:r>
              <a:rPr lang="en-US" sz="2000" dirty="0">
                <a:latin typeface="Arial"/>
                <a:cs typeface="Arial"/>
              </a:rPr>
              <a:t>Once choosing a secure password, click the Create an Account button to finalize your profile </a:t>
            </a:r>
          </a:p>
          <a:p>
            <a:endParaRPr lang="en-US" sz="1400" dirty="0"/>
          </a:p>
        </p:txBody>
      </p:sp>
      <p:pic>
        <p:nvPicPr>
          <p:cNvPr id="3" name="Picture 2">
            <a:extLst>
              <a:ext uri="{FF2B5EF4-FFF2-40B4-BE49-F238E27FC236}">
                <a16:creationId xmlns:a16="http://schemas.microsoft.com/office/drawing/2014/main" id="{117562BC-F33C-758B-F8B7-0D0AFA034242}"/>
              </a:ext>
            </a:extLst>
          </p:cNvPr>
          <p:cNvPicPr>
            <a:picLocks noChangeAspect="1"/>
          </p:cNvPicPr>
          <p:nvPr/>
        </p:nvPicPr>
        <p:blipFill>
          <a:blip r:embed="rId3"/>
          <a:srcRect/>
          <a:stretch/>
        </p:blipFill>
        <p:spPr>
          <a:xfrm>
            <a:off x="7719615" y="1505888"/>
            <a:ext cx="3806709" cy="5152516"/>
          </a:xfrm>
          <a:prstGeom prst="rect">
            <a:avLst/>
          </a:prstGeom>
          <a:ln>
            <a:solidFill>
              <a:schemeClr val="bg2">
                <a:lumMod val="10000"/>
              </a:schemeClr>
            </a:solidFill>
          </a:ln>
        </p:spPr>
      </p:pic>
    </p:spTree>
    <p:extLst>
      <p:ext uri="{BB962C8B-B14F-4D97-AF65-F5344CB8AC3E}">
        <p14:creationId xmlns:p14="http://schemas.microsoft.com/office/powerpoint/2010/main" val="3817062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Creating Your Account </a:t>
            </a:r>
          </a:p>
        </p:txBody>
      </p:sp>
      <p:sp>
        <p:nvSpPr>
          <p:cNvPr id="4" name="Slide Number Placeholder 3">
            <a:extLst>
              <a:ext uri="{FF2B5EF4-FFF2-40B4-BE49-F238E27FC236}">
                <a16:creationId xmlns:a16="http://schemas.microsoft.com/office/drawing/2014/main" id="{2E2EC99B-EE39-DD4C-A538-95D9730A2634}"/>
              </a:ext>
            </a:extLst>
          </p:cNvPr>
          <p:cNvSpPr>
            <a:spLocks noGrp="1"/>
          </p:cNvSpPr>
          <p:nvPr>
            <p:ph type="sldNum" sz="quarter" idx="4"/>
          </p:nvPr>
        </p:nvSpPr>
        <p:spPr>
          <a:xfrm>
            <a:off x="7974041" y="6356350"/>
            <a:ext cx="4016319" cy="365125"/>
          </a:xfrm>
        </p:spPr>
        <p:txBody>
          <a:bodyPr/>
          <a:lstStyle/>
          <a:p>
            <a:fld id="{366107C8-5818-D442-ABE3-D2F9EF358D25}" type="slidenum">
              <a:rPr lang="en-US" smtClean="0"/>
              <a:t>8</a:t>
            </a:fld>
            <a:endParaRPr lang="en-US"/>
          </a:p>
        </p:txBody>
      </p:sp>
      <p:cxnSp>
        <p:nvCxnSpPr>
          <p:cNvPr id="8" name="Straight Connector 7">
            <a:extLst>
              <a:ext uri="{FF2B5EF4-FFF2-40B4-BE49-F238E27FC236}">
                <a16:creationId xmlns:a16="http://schemas.microsoft.com/office/drawing/2014/main" id="{9FF3350C-1C80-FC4F-BFC6-5A9C5CABA15F}"/>
              </a:ext>
            </a:extLst>
          </p:cNvPr>
          <p:cNvCxnSpPr>
            <a:cxnSpLocks/>
          </p:cNvCxnSpPr>
          <p:nvPr/>
        </p:nvCxnSpPr>
        <p:spPr>
          <a:xfrm>
            <a:off x="649356" y="1316181"/>
            <a:ext cx="10893287" cy="0"/>
          </a:xfrm>
          <a:prstGeom prst="line">
            <a:avLst/>
          </a:prstGeom>
          <a:ln w="34925">
            <a:solidFill>
              <a:schemeClr val="accent2"/>
            </a:solidFill>
          </a:ln>
        </p:spPr>
        <p:style>
          <a:lnRef idx="3">
            <a:schemeClr val="accent4"/>
          </a:lnRef>
          <a:fillRef idx="0">
            <a:schemeClr val="accent4"/>
          </a:fillRef>
          <a:effectRef idx="2">
            <a:schemeClr val="accent4"/>
          </a:effectRef>
          <a:fontRef idx="minor">
            <a:schemeClr val="tx1"/>
          </a:fontRef>
        </p:style>
      </p:cxnSp>
      <p:sp>
        <p:nvSpPr>
          <p:cNvPr id="5" name="Content Placeholder 2">
            <a:extLst>
              <a:ext uri="{FF2B5EF4-FFF2-40B4-BE49-F238E27FC236}">
                <a16:creationId xmlns:a16="http://schemas.microsoft.com/office/drawing/2014/main" id="{1A63C391-3477-1035-CCBA-8335F4DFB8F0}"/>
              </a:ext>
            </a:extLst>
          </p:cNvPr>
          <p:cNvSpPr>
            <a:spLocks noGrp="1"/>
          </p:cNvSpPr>
          <p:nvPr>
            <p:ph idx="1"/>
          </p:nvPr>
        </p:nvSpPr>
        <p:spPr>
          <a:xfrm>
            <a:off x="649354" y="1690688"/>
            <a:ext cx="10894946" cy="4486275"/>
          </a:xfrm>
        </p:spPr>
        <p:txBody>
          <a:bodyPr vert="horz" lIns="91440" tIns="45720" rIns="91440" bIns="45720" rtlCol="0" anchor="t">
            <a:noAutofit/>
          </a:bodyPr>
          <a:lstStyle/>
          <a:p>
            <a:r>
              <a:rPr lang="en-US" sz="2000" dirty="0">
                <a:latin typeface="Arial"/>
                <a:cs typeface="Arial"/>
              </a:rPr>
              <a:t>From here, you will enter information about your business to complete your CSP profile</a:t>
            </a:r>
          </a:p>
          <a:p>
            <a:pPr lvl="1"/>
            <a:r>
              <a:rPr lang="en-US" sz="1600" dirty="0">
                <a:latin typeface="Arial"/>
                <a:cs typeface="Arial"/>
              </a:rPr>
              <a:t>Basic Business Information </a:t>
            </a:r>
          </a:p>
          <a:p>
            <a:pPr lvl="1"/>
            <a:r>
              <a:rPr lang="en-US" sz="1600" dirty="0">
                <a:latin typeface="Arial"/>
                <a:cs typeface="Arial"/>
              </a:rPr>
              <a:t>Address / Remittance Information  </a:t>
            </a:r>
          </a:p>
          <a:p>
            <a:pPr lvl="1"/>
            <a:r>
              <a:rPr lang="en-US" sz="1600" dirty="0">
                <a:latin typeface="Arial"/>
                <a:cs typeface="Arial"/>
              </a:rPr>
              <a:t>Tax Information </a:t>
            </a:r>
          </a:p>
        </p:txBody>
      </p:sp>
      <p:pic>
        <p:nvPicPr>
          <p:cNvPr id="6" name="Picture 5">
            <a:extLst>
              <a:ext uri="{FF2B5EF4-FFF2-40B4-BE49-F238E27FC236}">
                <a16:creationId xmlns:a16="http://schemas.microsoft.com/office/drawing/2014/main" id="{E4CA2ECA-5084-C471-2275-678D362EB215}"/>
              </a:ext>
            </a:extLst>
          </p:cNvPr>
          <p:cNvPicPr>
            <a:picLocks noChangeAspect="1"/>
          </p:cNvPicPr>
          <p:nvPr/>
        </p:nvPicPr>
        <p:blipFill>
          <a:blip r:embed="rId3"/>
          <a:srcRect/>
          <a:stretch/>
        </p:blipFill>
        <p:spPr>
          <a:xfrm>
            <a:off x="1750446" y="3143339"/>
            <a:ext cx="3988470" cy="3277599"/>
          </a:xfrm>
          <a:prstGeom prst="rect">
            <a:avLst/>
          </a:prstGeom>
          <a:ln>
            <a:solidFill>
              <a:schemeClr val="bg2">
                <a:lumMod val="10000"/>
              </a:schemeClr>
            </a:solidFill>
          </a:ln>
        </p:spPr>
      </p:pic>
      <p:pic>
        <p:nvPicPr>
          <p:cNvPr id="7" name="Picture 6">
            <a:extLst>
              <a:ext uri="{FF2B5EF4-FFF2-40B4-BE49-F238E27FC236}">
                <a16:creationId xmlns:a16="http://schemas.microsoft.com/office/drawing/2014/main" id="{4FB760C0-853D-8630-E2A3-855D08ABF71A}"/>
              </a:ext>
            </a:extLst>
          </p:cNvPr>
          <p:cNvPicPr>
            <a:picLocks noChangeAspect="1"/>
          </p:cNvPicPr>
          <p:nvPr/>
        </p:nvPicPr>
        <p:blipFill>
          <a:blip r:embed="rId4"/>
          <a:stretch>
            <a:fillRect/>
          </a:stretch>
        </p:blipFill>
        <p:spPr>
          <a:xfrm>
            <a:off x="6270176" y="3604062"/>
            <a:ext cx="4387317" cy="2356151"/>
          </a:xfrm>
          <a:prstGeom prst="rect">
            <a:avLst/>
          </a:prstGeom>
          <a:ln>
            <a:solidFill>
              <a:schemeClr val="bg2">
                <a:lumMod val="10000"/>
              </a:schemeClr>
            </a:solidFill>
          </a:ln>
        </p:spPr>
      </p:pic>
    </p:spTree>
    <p:extLst>
      <p:ext uri="{BB962C8B-B14F-4D97-AF65-F5344CB8AC3E}">
        <p14:creationId xmlns:p14="http://schemas.microsoft.com/office/powerpoint/2010/main" val="475441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Creating Your Account – Enhance Profile  </a:t>
            </a:r>
          </a:p>
        </p:txBody>
      </p:sp>
      <p:sp>
        <p:nvSpPr>
          <p:cNvPr id="4" name="Slide Number Placeholder 3">
            <a:extLst>
              <a:ext uri="{FF2B5EF4-FFF2-40B4-BE49-F238E27FC236}">
                <a16:creationId xmlns:a16="http://schemas.microsoft.com/office/drawing/2014/main" id="{2E2EC99B-EE39-DD4C-A538-95D9730A2634}"/>
              </a:ext>
            </a:extLst>
          </p:cNvPr>
          <p:cNvSpPr>
            <a:spLocks noGrp="1"/>
          </p:cNvSpPr>
          <p:nvPr>
            <p:ph type="sldNum" sz="quarter" idx="4"/>
          </p:nvPr>
        </p:nvSpPr>
        <p:spPr>
          <a:xfrm>
            <a:off x="7974041" y="6356350"/>
            <a:ext cx="4016319" cy="365125"/>
          </a:xfrm>
        </p:spPr>
        <p:txBody>
          <a:bodyPr/>
          <a:lstStyle/>
          <a:p>
            <a:fld id="{366107C8-5818-D442-ABE3-D2F9EF358D25}" type="slidenum">
              <a:rPr lang="en-US" smtClean="0"/>
              <a:t>9</a:t>
            </a:fld>
            <a:endParaRPr lang="en-US"/>
          </a:p>
        </p:txBody>
      </p:sp>
      <p:cxnSp>
        <p:nvCxnSpPr>
          <p:cNvPr id="8" name="Straight Connector 7">
            <a:extLst>
              <a:ext uri="{FF2B5EF4-FFF2-40B4-BE49-F238E27FC236}">
                <a16:creationId xmlns:a16="http://schemas.microsoft.com/office/drawing/2014/main" id="{9FF3350C-1C80-FC4F-BFC6-5A9C5CABA15F}"/>
              </a:ext>
            </a:extLst>
          </p:cNvPr>
          <p:cNvCxnSpPr>
            <a:cxnSpLocks/>
          </p:cNvCxnSpPr>
          <p:nvPr/>
        </p:nvCxnSpPr>
        <p:spPr>
          <a:xfrm>
            <a:off x="649356" y="1316181"/>
            <a:ext cx="10893287" cy="0"/>
          </a:xfrm>
          <a:prstGeom prst="line">
            <a:avLst/>
          </a:prstGeom>
          <a:ln w="34925">
            <a:solidFill>
              <a:schemeClr val="accent2"/>
            </a:solidFill>
          </a:ln>
        </p:spPr>
        <p:style>
          <a:lnRef idx="3">
            <a:schemeClr val="accent4"/>
          </a:lnRef>
          <a:fillRef idx="0">
            <a:schemeClr val="accent4"/>
          </a:fillRef>
          <a:effectRef idx="2">
            <a:schemeClr val="accent4"/>
          </a:effectRef>
          <a:fontRef idx="minor">
            <a:schemeClr val="tx1"/>
          </a:fontRef>
        </p:style>
      </p:cxnSp>
      <p:sp>
        <p:nvSpPr>
          <p:cNvPr id="5" name="Content Placeholder 2">
            <a:extLst>
              <a:ext uri="{FF2B5EF4-FFF2-40B4-BE49-F238E27FC236}">
                <a16:creationId xmlns:a16="http://schemas.microsoft.com/office/drawing/2014/main" id="{1A63C391-3477-1035-CCBA-8335F4DFB8F0}"/>
              </a:ext>
            </a:extLst>
          </p:cNvPr>
          <p:cNvSpPr>
            <a:spLocks noGrp="1"/>
          </p:cNvSpPr>
          <p:nvPr>
            <p:ph idx="1"/>
          </p:nvPr>
        </p:nvSpPr>
        <p:spPr>
          <a:xfrm>
            <a:off x="649354" y="1690688"/>
            <a:ext cx="4864927" cy="4486275"/>
          </a:xfrm>
        </p:spPr>
        <p:txBody>
          <a:bodyPr vert="horz" lIns="91440" tIns="45720" rIns="91440" bIns="45720" rtlCol="0" anchor="t">
            <a:noAutofit/>
          </a:bodyPr>
          <a:lstStyle/>
          <a:p>
            <a:r>
              <a:rPr lang="en-US" sz="2000" dirty="0">
                <a:latin typeface="Arial"/>
                <a:cs typeface="Arial"/>
              </a:rPr>
              <a:t>After clicking Next and finalizing your account, Coupa will invite you to enhance your CSP profile by adding: </a:t>
            </a:r>
          </a:p>
          <a:p>
            <a:pPr lvl="1"/>
            <a:r>
              <a:rPr lang="en-US" sz="1800" dirty="0">
                <a:latin typeface="Arial"/>
                <a:cs typeface="Arial"/>
              </a:rPr>
              <a:t>Search Criteria </a:t>
            </a:r>
          </a:p>
          <a:p>
            <a:pPr lvl="1"/>
            <a:r>
              <a:rPr lang="en-US" sz="1800" dirty="0">
                <a:latin typeface="Arial"/>
                <a:cs typeface="Arial"/>
              </a:rPr>
              <a:t>Diversity Status - This is a Dream requirement to be completed when joining the CSP</a:t>
            </a:r>
          </a:p>
          <a:p>
            <a:pPr lvl="1"/>
            <a:r>
              <a:rPr lang="en-US" sz="1800" dirty="0">
                <a:latin typeface="Arial"/>
                <a:cs typeface="Arial"/>
              </a:rPr>
              <a:t>Sourcing Event eligibility </a:t>
            </a:r>
          </a:p>
        </p:txBody>
      </p:sp>
      <p:sp>
        <p:nvSpPr>
          <p:cNvPr id="9" name="Rounded Rectangle 8">
            <a:extLst>
              <a:ext uri="{FF2B5EF4-FFF2-40B4-BE49-F238E27FC236}">
                <a16:creationId xmlns:a16="http://schemas.microsoft.com/office/drawing/2014/main" id="{55DE6E39-C97F-0089-CE75-04EA12C227B0}"/>
              </a:ext>
            </a:extLst>
          </p:cNvPr>
          <p:cNvSpPr/>
          <p:nvPr/>
        </p:nvSpPr>
        <p:spPr>
          <a:xfrm>
            <a:off x="797322" y="5347943"/>
            <a:ext cx="3241278" cy="74362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7E7F7E"/>
                </a:solidFill>
                <a:latin typeface="Arial" charset="0"/>
                <a:cs typeface="Arial" charset="0"/>
              </a:rPr>
              <a:t>These profile enhancement steps can always be taken at a later time </a:t>
            </a:r>
          </a:p>
        </p:txBody>
      </p:sp>
      <p:pic>
        <p:nvPicPr>
          <p:cNvPr id="10" name="Graphic 9" descr="Pin">
            <a:extLst>
              <a:ext uri="{FF2B5EF4-FFF2-40B4-BE49-F238E27FC236}">
                <a16:creationId xmlns:a16="http://schemas.microsoft.com/office/drawing/2014/main" id="{6C3A6BBD-418F-CEF2-83DB-A32EC6851C53}"/>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1151" y="4967929"/>
            <a:ext cx="567160" cy="567160"/>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848A0B9C-3CC1-DF84-4ACB-2708FFEEB11C}"/>
              </a:ext>
            </a:extLst>
          </p:cNvPr>
          <p:cNvPicPr>
            <a:picLocks noChangeAspect="1"/>
          </p:cNvPicPr>
          <p:nvPr/>
        </p:nvPicPr>
        <p:blipFill>
          <a:blip r:embed="rId5"/>
          <a:stretch>
            <a:fillRect/>
          </a:stretch>
        </p:blipFill>
        <p:spPr>
          <a:xfrm>
            <a:off x="5335502" y="1690688"/>
            <a:ext cx="5884758" cy="4216256"/>
          </a:xfrm>
          <a:prstGeom prst="rect">
            <a:avLst/>
          </a:prstGeom>
          <a:ln w="9525">
            <a:solidFill>
              <a:schemeClr val="bg2">
                <a:lumMod val="10000"/>
              </a:schemeClr>
            </a:solidFill>
          </a:ln>
        </p:spPr>
      </p:pic>
    </p:spTree>
    <p:extLst>
      <p:ext uri="{BB962C8B-B14F-4D97-AF65-F5344CB8AC3E}">
        <p14:creationId xmlns:p14="http://schemas.microsoft.com/office/powerpoint/2010/main" val="1651335360"/>
      </p:ext>
    </p:extLst>
  </p:cSld>
  <p:clrMapOvr>
    <a:masterClrMapping/>
  </p:clrMapOvr>
</p:sld>
</file>

<file path=ppt/theme/theme1.xml><?xml version="1.0" encoding="utf-8"?>
<a:theme xmlns:a="http://schemas.openxmlformats.org/drawingml/2006/main" name="Office Theme">
  <a:themeElements>
    <a:clrScheme name="Custom 3">
      <a:dk1>
        <a:srgbClr val="7E7F7E"/>
      </a:dk1>
      <a:lt1>
        <a:srgbClr val="FFFFFF"/>
      </a:lt1>
      <a:dk2>
        <a:srgbClr val="374B70"/>
      </a:dk2>
      <a:lt2>
        <a:srgbClr val="E7E6E6"/>
      </a:lt2>
      <a:accent1>
        <a:srgbClr val="6EBCE3"/>
      </a:accent1>
      <a:accent2>
        <a:srgbClr val="F9A63A"/>
      </a:accent2>
      <a:accent3>
        <a:srgbClr val="29B08A"/>
      </a:accent3>
      <a:accent4>
        <a:srgbClr val="DB5056"/>
      </a:accent4>
      <a:accent5>
        <a:srgbClr val="374B70"/>
      </a:accent5>
      <a:accent6>
        <a:srgbClr val="7E7F7E"/>
      </a:accent6>
      <a:hlink>
        <a:srgbClr val="29B08A"/>
      </a:hlink>
      <a:folHlink>
        <a:srgbClr val="DB5056"/>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1b927e1-307e-4c25-8be4-12dceb720d8f">
      <Terms xmlns="http://schemas.microsoft.com/office/infopath/2007/PartnerControls"/>
    </lcf76f155ced4ddcb4097134ff3c332f>
    <TaxCatchAll xmlns="34bcb1ea-0d47-49c6-9515-b881a53e21e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644C580D6308B409495C06BEFD9396D" ma:contentTypeVersion="16" ma:contentTypeDescription="Create a new document." ma:contentTypeScope="" ma:versionID="267899dbbdcd16b901e584ba8c01199b">
  <xsd:schema xmlns:xsd="http://www.w3.org/2001/XMLSchema" xmlns:xs="http://www.w3.org/2001/XMLSchema" xmlns:p="http://schemas.microsoft.com/office/2006/metadata/properties" xmlns:ns2="e1b927e1-307e-4c25-8be4-12dceb720d8f" xmlns:ns3="ff33071e-d347-4a15-8f0a-1f00ac4c7beb" xmlns:ns4="34bcb1ea-0d47-49c6-9515-b881a53e21e0" targetNamespace="http://schemas.microsoft.com/office/2006/metadata/properties" ma:root="true" ma:fieldsID="e7b064cd298a6861676c4986ba823fcb" ns2:_="" ns3:_="" ns4:_="">
    <xsd:import namespace="e1b927e1-307e-4c25-8be4-12dceb720d8f"/>
    <xsd:import namespace="ff33071e-d347-4a15-8f0a-1f00ac4c7beb"/>
    <xsd:import namespace="34bcb1ea-0d47-49c6-9515-b881a53e21e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b927e1-307e-4c25-8be4-12dceb720d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88bd055-c250-4844-b874-b3df4b87b21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f33071e-d347-4a15-8f0a-1f00ac4c7be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4bcb1ea-0d47-49c6-9515-b881a53e21e0"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5ff4cc71-bd19-4960-a0d1-368afed3b1e0}" ma:internalName="TaxCatchAll" ma:showField="CatchAllData" ma:web="34bcb1ea-0d47-49c6-9515-b881a53e21e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A4A017-3D1B-4122-BA95-AB0B7EF2F77E}">
  <ds:schemaRefs>
    <ds:schemaRef ds:uri="http://schemas.microsoft.com/sharepoint/v3/contenttype/forms"/>
  </ds:schemaRefs>
</ds:datastoreItem>
</file>

<file path=customXml/itemProps2.xml><?xml version="1.0" encoding="utf-8"?>
<ds:datastoreItem xmlns:ds="http://schemas.openxmlformats.org/officeDocument/2006/customXml" ds:itemID="{744DC921-1DE2-4AEA-BE47-A32A1A7A90A5}">
  <ds:schemaRefs>
    <ds:schemaRef ds:uri="a8fafcc3-b2a5-4c0f-ab9d-5ea513904fe4"/>
    <ds:schemaRef ds:uri="http://www.w3.org/XML/1998/namespace"/>
    <ds:schemaRef ds:uri="94828ad5-cdd5-436b-97ad-8b05cd82bfa1"/>
    <ds:schemaRef ds:uri="http://purl.org/dc/elements/1.1/"/>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A151FE92-7932-4311-9B33-FD9D8AF70641}"/>
</file>

<file path=docProps/app.xml><?xml version="1.0" encoding="utf-8"?>
<Properties xmlns="http://schemas.openxmlformats.org/officeDocument/2006/extended-properties" xmlns:vt="http://schemas.openxmlformats.org/officeDocument/2006/docPropsVTypes">
  <Template>Office Theme</Template>
  <TotalTime>724</TotalTime>
  <Words>1288</Words>
  <Application>Microsoft Office PowerPoint</Application>
  <PresentationFormat>Widescreen</PresentationFormat>
  <Paragraphs>205</Paragraphs>
  <Slides>31</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Calibri Light</vt:lpstr>
      <vt:lpstr>System Font Regular</vt:lpstr>
      <vt:lpstr>Office Theme</vt:lpstr>
      <vt:lpstr>Coupa Supplier Portal:  Quick Reference Guide </vt:lpstr>
      <vt:lpstr>Agenda</vt:lpstr>
      <vt:lpstr>Introduction to Coupa Supplier Portal (CSP)</vt:lpstr>
      <vt:lpstr>CSP Registration</vt:lpstr>
      <vt:lpstr>Ways to Join </vt:lpstr>
      <vt:lpstr>CSP Invitation</vt:lpstr>
      <vt:lpstr>Creating Your Account </vt:lpstr>
      <vt:lpstr>Creating Your Account </vt:lpstr>
      <vt:lpstr>Creating Your Account – Enhance Profile  </vt:lpstr>
      <vt:lpstr>Registration – Inviting Users</vt:lpstr>
      <vt:lpstr>CSP Navigation</vt:lpstr>
      <vt:lpstr>Coupa Supplier Portal Access</vt:lpstr>
      <vt:lpstr>Home Page Navigation</vt:lpstr>
      <vt:lpstr>Account Management</vt:lpstr>
      <vt:lpstr>Account Administration – Account Settings</vt:lpstr>
      <vt:lpstr>Account Administration – Notification Preferences</vt:lpstr>
      <vt:lpstr>Account Administration – Security</vt:lpstr>
      <vt:lpstr>Admin Setup</vt:lpstr>
      <vt:lpstr>Admin Setup – Users </vt:lpstr>
      <vt:lpstr>Admin Setup – Merge Requests</vt:lpstr>
      <vt:lpstr>Admin Setup – Legal Entities </vt:lpstr>
      <vt:lpstr>Getting Help</vt:lpstr>
      <vt:lpstr>CSP Transactions</vt:lpstr>
      <vt:lpstr>Purchase Orders</vt:lpstr>
      <vt:lpstr>Purchase Orders</vt:lpstr>
      <vt:lpstr>Invoices </vt:lpstr>
      <vt:lpstr>Creating Invoices – Header </vt:lpstr>
      <vt:lpstr>Creating Invoices – Lines </vt:lpstr>
      <vt:lpstr>Creating Invoices – Summary </vt:lpstr>
      <vt:lpstr>Payments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TRAIN-THE-TRAINER: END USER</dc:title>
  <dc:creator>Usman Ahmed</dc:creator>
  <cp:lastModifiedBy>Anna Locke</cp:lastModifiedBy>
  <cp:revision>48</cp:revision>
  <cp:lastPrinted>2021-01-19T17:35:09Z</cp:lastPrinted>
  <dcterms:created xsi:type="dcterms:W3CDTF">2019-03-18T01:18:59Z</dcterms:created>
  <dcterms:modified xsi:type="dcterms:W3CDTF">2023-05-24T16:52:29Z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0x010100263E33FEBCE2344AA1EDF9BC9BBD8436</vt:lpwstr>
  </property>
  <property fmtid="{D5CDD505-2E9C-101B-9397-08002B2CF9AE}" pid="3" name="MediaServiceImageTags">
    <vt:lpwstr/>
  </property>
</Properties>
</file>